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61" r:id="rId4"/>
    <p:sldId id="260" r:id="rId5"/>
    <p:sldId id="259" r:id="rId6"/>
    <p:sldId id="262" r:id="rId7"/>
    <p:sldId id="263" r:id="rId8"/>
    <p:sldId id="264" r:id="rId9"/>
    <p:sldId id="268" r:id="rId10"/>
    <p:sldId id="265" r:id="rId11"/>
    <p:sldId id="266" r:id="rId12"/>
    <p:sldId id="269" r:id="rId13"/>
    <p:sldId id="267" r:id="rId14"/>
  </p:sldIdLst>
  <p:sldSz cx="12192000" cy="9144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gin 80million" initials="l8" lastIdx="1" clrIdx="0">
    <p:extLst>
      <p:ext uri="{19B8F6BF-5375-455C-9EA6-DF929625EA0E}">
        <p15:presenceInfo xmlns:p15="http://schemas.microsoft.com/office/powerpoint/2012/main" userId="e263e2acff748de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AA9"/>
    <a:srgbClr val="AF7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703" autoAdjust="0"/>
    <p:restoredTop sz="94660"/>
  </p:normalViewPr>
  <p:slideViewPr>
    <p:cSldViewPr snapToGrid="0">
      <p:cViewPr varScale="1">
        <p:scale>
          <a:sx n="70" d="100"/>
          <a:sy n="70" d="100"/>
        </p:scale>
        <p:origin x="61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496484"/>
            <a:ext cx="10363200" cy="3183467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802717"/>
            <a:ext cx="9144000" cy="2207683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945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4880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86834"/>
            <a:ext cx="2628900" cy="774911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86834"/>
            <a:ext cx="7734300" cy="774911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0541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465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279653"/>
            <a:ext cx="10515600" cy="3803649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6119286"/>
            <a:ext cx="10515600" cy="200024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900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434167"/>
            <a:ext cx="5181600" cy="580178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434167"/>
            <a:ext cx="5181600" cy="580178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0073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86836"/>
            <a:ext cx="10515600" cy="176741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241551"/>
            <a:ext cx="5157787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340100"/>
            <a:ext cx="5157787" cy="491278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241551"/>
            <a:ext cx="5183188" cy="109854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340100"/>
            <a:ext cx="5183188" cy="4912784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821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386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876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316569"/>
            <a:ext cx="6172200" cy="6498167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4126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09600"/>
            <a:ext cx="3932237" cy="2133600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316569"/>
            <a:ext cx="6172200" cy="6498167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743200"/>
            <a:ext cx="3932237" cy="5082117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9081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86836"/>
            <a:ext cx="10515600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434167"/>
            <a:ext cx="10515600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991227-6E74-4038-A7E3-AC7D730EB8BD}" type="datetimeFigureOut">
              <a:rPr lang="ko-KR" altLang="en-US" smtClean="0"/>
              <a:t>2022-12-21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8475136"/>
            <a:ext cx="41148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8475136"/>
            <a:ext cx="2743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81114-82DD-409A-92C3-5416B9FCAB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8065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219170" rtl="0" eaLnBrk="1" latinLnBrk="1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1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1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1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1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1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1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1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1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1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1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poiemaweb.com/css3-display" TargetMode="External"/><Relationship Id="rId3" Type="http://schemas.openxmlformats.org/officeDocument/2006/relationships/image" Target="../media/image6.png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oiemaweb.com/css3-display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2104EB8-672F-49C4-8651-A2716C6876C3}"/>
              </a:ext>
            </a:extLst>
          </p:cNvPr>
          <p:cNvSpPr txBox="1"/>
          <p:nvPr/>
        </p:nvSpPr>
        <p:spPr>
          <a:xfrm>
            <a:off x="273504" y="4709029"/>
            <a:ext cx="32674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Element = tag + content + tag</a:t>
            </a:r>
            <a:endParaRPr lang="ko-KR" altLang="en-US" sz="2000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6EDE868-9BBA-4151-BC31-64C3760421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966" y="3461832"/>
            <a:ext cx="3014533" cy="12213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699515-D6DB-413B-8AF3-A772EFF7D127}"/>
              </a:ext>
            </a:extLst>
          </p:cNvPr>
          <p:cNvSpPr txBox="1"/>
          <p:nvPr/>
        </p:nvSpPr>
        <p:spPr>
          <a:xfrm>
            <a:off x="4084920" y="4690741"/>
            <a:ext cx="45458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Empty Element = tag + attribute (</a:t>
            </a:r>
            <a:r>
              <a:rPr lang="ko-KR" altLang="en-US" sz="2000" dirty="0"/>
              <a:t>속성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46F038C-1B51-4210-8500-C9BBA1B0D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5006" y="3366839"/>
            <a:ext cx="5012497" cy="114517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3859E56-4185-4CF0-B7AF-5A4F8E2E5D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8" y="5346153"/>
            <a:ext cx="6804994" cy="3757643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110D168-EE0A-4558-8201-48F8EEB46B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8" y="1076683"/>
            <a:ext cx="9354791" cy="162719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C5A06F7-52D7-4E6D-B907-62DC60433FFD}"/>
              </a:ext>
            </a:extLst>
          </p:cNvPr>
          <p:cNvSpPr txBox="1"/>
          <p:nvPr/>
        </p:nvSpPr>
        <p:spPr>
          <a:xfrm>
            <a:off x="8777503" y="0"/>
            <a:ext cx="3414498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작성이유</a:t>
            </a:r>
            <a:r>
              <a:rPr lang="en-US" altLang="ko-KR" dirty="0"/>
              <a:t>: </a:t>
            </a:r>
            <a:r>
              <a:rPr lang="ko-KR" altLang="en-US" dirty="0"/>
              <a:t>용어 개념 헷갈려서</a:t>
            </a:r>
            <a:r>
              <a:rPr lang="en-US" altLang="ko-KR" dirty="0"/>
              <a:t>,</a:t>
            </a:r>
          </a:p>
          <a:p>
            <a:pPr algn="r"/>
            <a:r>
              <a:rPr lang="ko-KR" altLang="en-US" dirty="0"/>
              <a:t>용어 정확히 알아야 정확히 씀</a:t>
            </a:r>
            <a:endParaRPr lang="en-US" altLang="ko-KR" dirty="0"/>
          </a:p>
          <a:p>
            <a:pPr algn="r"/>
            <a:endParaRPr lang="en-US" altLang="ko-KR" dirty="0"/>
          </a:p>
          <a:p>
            <a:pPr algn="r"/>
            <a:r>
              <a:rPr lang="en-US" altLang="ko-KR" dirty="0"/>
              <a:t>1.hypertext</a:t>
            </a:r>
            <a:r>
              <a:rPr lang="ko-KR" altLang="en-US" dirty="0"/>
              <a:t> </a:t>
            </a:r>
            <a:r>
              <a:rPr lang="en-US" altLang="ko-KR" dirty="0"/>
              <a:t>2.element</a:t>
            </a:r>
            <a:r>
              <a:rPr lang="ko-KR" altLang="en-US" dirty="0"/>
              <a:t> </a:t>
            </a:r>
            <a:r>
              <a:rPr lang="en-US" altLang="ko-KR" dirty="0"/>
              <a:t>3.attribute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85A1B1-D882-4628-9352-D33EB176C324}"/>
              </a:ext>
            </a:extLst>
          </p:cNvPr>
          <p:cNvSpPr txBox="1"/>
          <p:nvPr/>
        </p:nvSpPr>
        <p:spPr>
          <a:xfrm>
            <a:off x="142498" y="171713"/>
            <a:ext cx="401802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  <a:highlight>
                  <a:srgbClr val="C0C0C0"/>
                </a:highlight>
              </a:rPr>
              <a:t>1.Hypertext </a:t>
            </a:r>
          </a:p>
          <a:p>
            <a:r>
              <a:rPr lang="en-US" altLang="ko-KR" sz="2000" dirty="0">
                <a:solidFill>
                  <a:schemeClr val="bg1"/>
                </a:solidFill>
                <a:highlight>
                  <a:srgbClr val="C0C0C0"/>
                </a:highlight>
              </a:rPr>
              <a:t>(html</a:t>
            </a:r>
            <a:r>
              <a:rPr lang="ko-KR" altLang="en-US" sz="2000" dirty="0">
                <a:solidFill>
                  <a:schemeClr val="bg1"/>
                </a:solidFill>
                <a:highlight>
                  <a:srgbClr val="C0C0C0"/>
                </a:highlight>
              </a:rPr>
              <a:t>약자의 일부분</a:t>
            </a:r>
            <a:r>
              <a:rPr lang="en-US" altLang="ko-KR" sz="2000" dirty="0">
                <a:solidFill>
                  <a:schemeClr val="bg1"/>
                </a:solidFill>
                <a:highlight>
                  <a:srgbClr val="C0C0C0"/>
                </a:highlight>
              </a:rPr>
              <a:t>)</a:t>
            </a:r>
            <a:endParaRPr lang="ko-KR" altLang="en-US" sz="20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4D0BC94-A51F-4E37-B56D-669200F57474}"/>
              </a:ext>
            </a:extLst>
          </p:cNvPr>
          <p:cNvSpPr txBox="1"/>
          <p:nvPr/>
        </p:nvSpPr>
        <p:spPr>
          <a:xfrm>
            <a:off x="142497" y="2966729"/>
            <a:ext cx="245456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  <a:highlight>
                  <a:srgbClr val="C0C0C0"/>
                </a:highlight>
              </a:rPr>
              <a:t>2. Element</a:t>
            </a:r>
            <a:endParaRPr lang="ko-KR" altLang="en-US" sz="30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031178-7071-4C6A-880F-F104EF4B1ABA}"/>
              </a:ext>
            </a:extLst>
          </p:cNvPr>
          <p:cNvSpPr txBox="1"/>
          <p:nvPr/>
        </p:nvSpPr>
        <p:spPr>
          <a:xfrm>
            <a:off x="4295232" y="5174979"/>
            <a:ext cx="49608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/>
              <a:t>(ex. </a:t>
            </a:r>
            <a:r>
              <a:rPr lang="en-US" altLang="ko-KR" sz="2000" dirty="0" err="1"/>
              <a:t>br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hr</a:t>
            </a:r>
            <a:r>
              <a:rPr lang="en-US" altLang="ko-KR" sz="2000" dirty="0"/>
              <a:t>, </a:t>
            </a:r>
            <a:r>
              <a:rPr lang="en-US" altLang="ko-KR" sz="2000" dirty="0" err="1"/>
              <a:t>img</a:t>
            </a:r>
            <a:r>
              <a:rPr lang="en-US" altLang="ko-KR" sz="2000" dirty="0"/>
              <a:t>, input, link, meta)</a:t>
            </a:r>
            <a:endParaRPr lang="ko-KR" altLang="en-US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1A1E638-963F-4702-863D-4BBAA9358AA0}"/>
              </a:ext>
            </a:extLst>
          </p:cNvPr>
          <p:cNvSpPr txBox="1"/>
          <p:nvPr/>
        </p:nvSpPr>
        <p:spPr>
          <a:xfrm>
            <a:off x="8809779" y="4596060"/>
            <a:ext cx="2454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solidFill>
                  <a:schemeClr val="bg1"/>
                </a:solidFill>
                <a:highlight>
                  <a:srgbClr val="C0C0C0"/>
                </a:highlight>
              </a:rPr>
              <a:t>3. </a:t>
            </a:r>
            <a:r>
              <a:rPr lang="en-US" altLang="ko-KR" sz="3200" dirty="0">
                <a:solidFill>
                  <a:schemeClr val="bg1"/>
                </a:solidFill>
                <a:highlight>
                  <a:srgbClr val="C0C0C0"/>
                </a:highlight>
              </a:rPr>
              <a:t>attribute</a:t>
            </a:r>
            <a:endParaRPr lang="ko-KR" altLang="en-US" sz="30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4922524F-2821-4CAF-B687-30FDD2C3E6CD}"/>
              </a:ext>
            </a:extLst>
          </p:cNvPr>
          <p:cNvSpPr/>
          <p:nvPr/>
        </p:nvSpPr>
        <p:spPr>
          <a:xfrm rot="10800000">
            <a:off x="8270283" y="4720005"/>
            <a:ext cx="507220" cy="370845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화살표: 오른쪽 19">
            <a:extLst>
              <a:ext uri="{FF2B5EF4-FFF2-40B4-BE49-F238E27FC236}">
                <a16:creationId xmlns:a16="http://schemas.microsoft.com/office/drawing/2014/main" id="{7AA73054-1A43-4784-8F19-602CAD1C88D1}"/>
              </a:ext>
            </a:extLst>
          </p:cNvPr>
          <p:cNvSpPr/>
          <p:nvPr/>
        </p:nvSpPr>
        <p:spPr>
          <a:xfrm rot="8415351">
            <a:off x="7408971" y="6065045"/>
            <a:ext cx="2443535" cy="330821"/>
          </a:xfrm>
          <a:prstGeom prst="rightArrow">
            <a:avLst/>
          </a:pr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9863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A81B519D-BEFC-4052-B7D9-D02F0EA7E5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77981"/>
            <a:ext cx="12192000" cy="6788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2659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9C8001A7-FE22-4EC4-BAFF-A1BAC5277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35232"/>
            <a:ext cx="12192000" cy="68735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B5EE4C-6C9B-4F58-8FB7-455350888C0C}"/>
              </a:ext>
            </a:extLst>
          </p:cNvPr>
          <p:cNvSpPr txBox="1"/>
          <p:nvPr/>
        </p:nvSpPr>
        <p:spPr>
          <a:xfrm>
            <a:off x="7262908" y="8008768"/>
            <a:ext cx="318258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300" dirty="0" err="1"/>
              <a:t>업넥</a:t>
            </a:r>
            <a:r>
              <a:rPr lang="en-US" altLang="ko-KR" sz="2300" dirty="0"/>
              <a:t>3</a:t>
            </a:r>
            <a:r>
              <a:rPr lang="ko-KR" altLang="en-US" sz="2300" dirty="0"/>
              <a:t>는 위의 </a:t>
            </a:r>
            <a:r>
              <a:rPr lang="en-US" altLang="ko-KR" sz="2300" dirty="0"/>
              <a:t>1,2</a:t>
            </a:r>
            <a:r>
              <a:rPr lang="ko-KR" altLang="en-US" sz="2300" dirty="0"/>
              <a:t>와 </a:t>
            </a:r>
            <a:r>
              <a:rPr lang="ko-KR" altLang="en-US" sz="2300" dirty="0" err="1"/>
              <a:t>같</a:t>
            </a:r>
            <a:endParaRPr lang="ko-KR" altLang="en-US" sz="2300" dirty="0"/>
          </a:p>
        </p:txBody>
      </p:sp>
    </p:spTree>
    <p:extLst>
      <p:ext uri="{BB962C8B-B14F-4D97-AF65-F5344CB8AC3E}">
        <p14:creationId xmlns:p14="http://schemas.microsoft.com/office/powerpoint/2010/main" val="2068467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885D879F-06F4-457B-83F9-8B333534A0FA}"/>
              </a:ext>
            </a:extLst>
          </p:cNvPr>
          <p:cNvSpPr/>
          <p:nvPr/>
        </p:nvSpPr>
        <p:spPr>
          <a:xfrm>
            <a:off x="8238250" y="5071606"/>
            <a:ext cx="1359801" cy="603761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97C70D1F-FE44-4B1F-90D7-1062FF5F93DE}"/>
              </a:ext>
            </a:extLst>
          </p:cNvPr>
          <p:cNvSpPr/>
          <p:nvPr/>
        </p:nvSpPr>
        <p:spPr>
          <a:xfrm>
            <a:off x="8224068" y="4487462"/>
            <a:ext cx="1359801" cy="60376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189DD568-6844-4F92-A3FC-78C8E1A7CFF6}"/>
              </a:ext>
            </a:extLst>
          </p:cNvPr>
          <p:cNvSpPr/>
          <p:nvPr/>
        </p:nvSpPr>
        <p:spPr>
          <a:xfrm>
            <a:off x="8238250" y="3592385"/>
            <a:ext cx="1359801" cy="915607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08E14BFF-AF4A-4ED6-B15A-2C7FE229B049}"/>
              </a:ext>
            </a:extLst>
          </p:cNvPr>
          <p:cNvSpPr/>
          <p:nvPr/>
        </p:nvSpPr>
        <p:spPr>
          <a:xfrm>
            <a:off x="1124712" y="3604729"/>
            <a:ext cx="2195820" cy="2155991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27854C-49B2-462D-8BDB-4333554B7851}"/>
              </a:ext>
            </a:extLst>
          </p:cNvPr>
          <p:cNvSpPr txBox="1"/>
          <p:nvPr/>
        </p:nvSpPr>
        <p:spPr>
          <a:xfrm>
            <a:off x="2230608" y="873387"/>
            <a:ext cx="120700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/>
              <a:t>header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4531AEB-B5E6-48AC-A7D4-BEF913257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616" y="582060"/>
            <a:ext cx="4765744" cy="78876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A88795-2D21-4C14-A7F6-B0D98B58E02C}"/>
              </a:ext>
            </a:extLst>
          </p:cNvPr>
          <p:cNvSpPr txBox="1"/>
          <p:nvPr/>
        </p:nvSpPr>
        <p:spPr>
          <a:xfrm>
            <a:off x="170688" y="135784"/>
            <a:ext cx="1207008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300" dirty="0"/>
              <a:t>고치기</a:t>
            </a:r>
            <a:endParaRPr lang="en-US" altLang="ko-KR" sz="23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05CBE1-06EC-448D-A131-1CE36F2CD256}"/>
              </a:ext>
            </a:extLst>
          </p:cNvPr>
          <p:cNvSpPr txBox="1"/>
          <p:nvPr/>
        </p:nvSpPr>
        <p:spPr>
          <a:xfrm>
            <a:off x="2190554" y="2016082"/>
            <a:ext cx="120700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/>
              <a:t>Video player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0D49BA-030F-4871-9526-84DB2A62DA85}"/>
              </a:ext>
            </a:extLst>
          </p:cNvPr>
          <p:cNvSpPr txBox="1"/>
          <p:nvPr/>
        </p:nvSpPr>
        <p:spPr>
          <a:xfrm>
            <a:off x="1378563" y="4264324"/>
            <a:ext cx="1774993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/>
              <a:t>Video info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FD5D26-267D-487C-93B4-37AFD4AF13E3}"/>
              </a:ext>
            </a:extLst>
          </p:cNvPr>
          <p:cNvSpPr txBox="1"/>
          <p:nvPr/>
        </p:nvSpPr>
        <p:spPr>
          <a:xfrm>
            <a:off x="1717744" y="6751582"/>
            <a:ext cx="1485704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/>
              <a:t>Play list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1BAECD-16BE-4EF4-A2A3-04ACE12BA8DE}"/>
              </a:ext>
            </a:extLst>
          </p:cNvPr>
          <p:cNvSpPr txBox="1"/>
          <p:nvPr/>
        </p:nvSpPr>
        <p:spPr>
          <a:xfrm>
            <a:off x="8579246" y="3741213"/>
            <a:ext cx="11450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Meta</a:t>
            </a:r>
          </a:p>
          <a:p>
            <a:r>
              <a:rPr lang="en-US" altLang="ko-KR" dirty="0"/>
              <a:t>data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4FB9C8-AB76-448E-A62B-61556D2A2973}"/>
              </a:ext>
            </a:extLst>
          </p:cNvPr>
          <p:cNvSpPr txBox="1"/>
          <p:nvPr/>
        </p:nvSpPr>
        <p:spPr>
          <a:xfrm>
            <a:off x="8375735" y="5206209"/>
            <a:ext cx="1552107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300" dirty="0"/>
              <a:t>Ch info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A2CC57-B2A0-424D-B2CB-E2A279B8E758}"/>
              </a:ext>
            </a:extLst>
          </p:cNvPr>
          <p:cNvSpPr txBox="1"/>
          <p:nvPr/>
        </p:nvSpPr>
        <p:spPr>
          <a:xfrm>
            <a:off x="8459493" y="4607910"/>
            <a:ext cx="1145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actions</a:t>
            </a:r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D438805C-11A8-409F-A311-F2D91D34CA47}"/>
              </a:ext>
            </a:extLst>
          </p:cNvPr>
          <p:cNvSpPr/>
          <p:nvPr/>
        </p:nvSpPr>
        <p:spPr>
          <a:xfrm>
            <a:off x="9707487" y="3587899"/>
            <a:ext cx="1359801" cy="260863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8F3BA2F-D6CF-496C-9F0D-AE878AB0BE7B}"/>
              </a:ext>
            </a:extLst>
          </p:cNvPr>
          <p:cNvSpPr txBox="1"/>
          <p:nvPr/>
        </p:nvSpPr>
        <p:spPr>
          <a:xfrm>
            <a:off x="9833766" y="3525119"/>
            <a:ext cx="1954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Hash tags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9F0DAEAD-9542-47EE-8DCE-BD5E080F4AF4}"/>
              </a:ext>
            </a:extLst>
          </p:cNvPr>
          <p:cNvSpPr/>
          <p:nvPr/>
        </p:nvSpPr>
        <p:spPr>
          <a:xfrm>
            <a:off x="9724330" y="3894451"/>
            <a:ext cx="1359801" cy="50922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24D262F-F3A8-41D5-84BB-486B1B18BB11}"/>
              </a:ext>
            </a:extLst>
          </p:cNvPr>
          <p:cNvSpPr txBox="1"/>
          <p:nvPr/>
        </p:nvSpPr>
        <p:spPr>
          <a:xfrm>
            <a:off x="10105764" y="3964398"/>
            <a:ext cx="808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title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CD1A943-905B-40B2-B3B8-251E4B0220D4}"/>
              </a:ext>
            </a:extLst>
          </p:cNvPr>
          <p:cNvSpPr txBox="1"/>
          <p:nvPr/>
        </p:nvSpPr>
        <p:spPr>
          <a:xfrm>
            <a:off x="8309385" y="389392"/>
            <a:ext cx="3048762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0" i="0" dirty="0">
                <a:solidFill>
                  <a:srgbClr val="4D5156"/>
                </a:solidFill>
                <a:effectLst/>
                <a:latin typeface="Apple SD Gothic Neo"/>
              </a:rPr>
              <a:t>메타데이터는 데이터에 대한 데이터이다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Apple SD Gothic Neo"/>
              </a:rPr>
              <a:t>. </a:t>
            </a:r>
            <a:r>
              <a:rPr lang="ko-KR" altLang="en-US" b="0" i="0" dirty="0">
                <a:solidFill>
                  <a:srgbClr val="4D5156"/>
                </a:solidFill>
                <a:effectLst/>
                <a:latin typeface="Apple SD Gothic Neo"/>
              </a:rPr>
              <a:t>이렇게 흔히들 간단히 정의하지만 엄격하게는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Apple SD Gothic Neo"/>
              </a:rPr>
              <a:t>, </a:t>
            </a:r>
            <a:r>
              <a:rPr lang="ko-KR" altLang="en-US" b="0" i="0" dirty="0" err="1">
                <a:solidFill>
                  <a:srgbClr val="4D5156"/>
                </a:solidFill>
                <a:effectLst/>
                <a:latin typeface="Apple SD Gothic Neo"/>
              </a:rPr>
              <a:t>캐런</a:t>
            </a:r>
            <a:r>
              <a:rPr lang="ko-KR" altLang="en-US" b="0" i="0" dirty="0">
                <a:solidFill>
                  <a:srgbClr val="4D5156"/>
                </a:solidFill>
                <a:effectLst/>
                <a:latin typeface="Apple SD Gothic Neo"/>
              </a:rPr>
              <a:t> 코일에 의하면 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Apple SD Gothic Neo"/>
              </a:rPr>
              <a:t>'</a:t>
            </a:r>
            <a:r>
              <a:rPr lang="ko-KR" altLang="en-US" b="0" i="0" dirty="0">
                <a:solidFill>
                  <a:srgbClr val="4D5156"/>
                </a:solidFill>
                <a:effectLst/>
                <a:latin typeface="Apple SD Gothic Neo"/>
              </a:rPr>
              <a:t>어떤 목적을 가지고 만들어진 데이터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Apple SD Gothic Neo"/>
              </a:rPr>
              <a:t>'</a:t>
            </a:r>
            <a:r>
              <a:rPr lang="ko-KR" altLang="en-US" b="0" i="0" dirty="0">
                <a:solidFill>
                  <a:srgbClr val="4D5156"/>
                </a:solidFill>
                <a:effectLst/>
                <a:latin typeface="Apple SD Gothic Neo"/>
              </a:rPr>
              <a:t>라고도 정의한다</a:t>
            </a:r>
            <a:r>
              <a:rPr lang="en-US" altLang="ko-KR" b="0" i="0" dirty="0">
                <a:solidFill>
                  <a:srgbClr val="4D5156"/>
                </a:solidFill>
                <a:effectLst/>
                <a:latin typeface="Apple SD Gothic Neo"/>
              </a:rPr>
              <a:t>. </a:t>
            </a:r>
            <a:r>
              <a:rPr lang="ko-KR" altLang="en-US" b="0" i="0" dirty="0">
                <a:solidFill>
                  <a:srgbClr val="4D5156"/>
                </a:solidFill>
                <a:effectLst/>
                <a:latin typeface="Apple SD Gothic Neo"/>
              </a:rPr>
              <a:t>가령 도서관에서 사용하는 서지기술용으로 만든 것이 그 대표적인 예이다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8853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DF169E1-24D5-4C50-801F-1A6F853DD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405" y="1118801"/>
            <a:ext cx="5264421" cy="760134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16E5A9E-DB2D-4E55-BD82-17A1675D54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424" y="1134676"/>
            <a:ext cx="5226319" cy="75695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BFF2606-527E-4790-9DD0-44BBA617E9E6}"/>
              </a:ext>
            </a:extLst>
          </p:cNvPr>
          <p:cNvSpPr txBox="1"/>
          <p:nvPr/>
        </p:nvSpPr>
        <p:spPr>
          <a:xfrm>
            <a:off x="112300" y="200720"/>
            <a:ext cx="49351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300" dirty="0"/>
              <a:t>영상 </a:t>
            </a:r>
            <a:r>
              <a:rPr lang="en-US" altLang="ko-KR" sz="2300" dirty="0"/>
              <a:t>2</a:t>
            </a:r>
            <a:r>
              <a:rPr lang="ko-KR" altLang="en-US" sz="2300" dirty="0"/>
              <a:t>번 실습 뒤 </a:t>
            </a:r>
            <a:r>
              <a:rPr lang="ko-KR" altLang="en-US" sz="2300" dirty="0" err="1"/>
              <a:t>안보고</a:t>
            </a:r>
            <a:r>
              <a:rPr lang="ko-KR" altLang="en-US" sz="2300" dirty="0"/>
              <a:t> 내가 만든 것</a:t>
            </a:r>
            <a:r>
              <a:rPr lang="en-US" altLang="ko-KR" sz="2300" dirty="0"/>
              <a:t>. </a:t>
            </a:r>
            <a:r>
              <a:rPr lang="ko-KR" altLang="en-US" sz="2300" dirty="0" err="1"/>
              <a:t>미디어쿼리는</a:t>
            </a:r>
            <a:r>
              <a:rPr lang="ko-KR" altLang="en-US" sz="2300" dirty="0"/>
              <a:t> </a:t>
            </a:r>
            <a:r>
              <a:rPr lang="ko-KR" altLang="en-US" sz="2300"/>
              <a:t>잘 </a:t>
            </a:r>
            <a:r>
              <a:rPr lang="ko-KR" altLang="en-US" sz="2300" dirty="0"/>
              <a:t>못</a:t>
            </a:r>
            <a:r>
              <a:rPr lang="ko-KR" altLang="en-US" sz="2300"/>
              <a:t>해서 </a:t>
            </a:r>
            <a:r>
              <a:rPr lang="ko-KR" altLang="en-US" sz="2300" dirty="0"/>
              <a:t>이거만 올림</a:t>
            </a:r>
          </a:p>
        </p:txBody>
      </p:sp>
    </p:spTree>
    <p:extLst>
      <p:ext uri="{BB962C8B-B14F-4D97-AF65-F5344CB8AC3E}">
        <p14:creationId xmlns:p14="http://schemas.microsoft.com/office/powerpoint/2010/main" val="2077775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그림 38">
            <a:extLst>
              <a:ext uri="{FF2B5EF4-FFF2-40B4-BE49-F238E27FC236}">
                <a16:creationId xmlns:a16="http://schemas.microsoft.com/office/drawing/2014/main" id="{D03031F5-476E-4A59-821B-A8CAB123C8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705" y="1268436"/>
            <a:ext cx="2895296" cy="580143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9525BB-F582-46E4-897D-502F2017D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263" y="2301330"/>
            <a:ext cx="9122201" cy="148908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121710-900D-43E6-B7CD-0F9283D626C3}"/>
              </a:ext>
            </a:extLst>
          </p:cNvPr>
          <p:cNvSpPr txBox="1"/>
          <p:nvPr/>
        </p:nvSpPr>
        <p:spPr>
          <a:xfrm>
            <a:off x="7607246" y="0"/>
            <a:ext cx="458475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작성이유</a:t>
            </a:r>
            <a:r>
              <a:rPr lang="en-US" altLang="ko-KR" dirty="0"/>
              <a:t>: </a:t>
            </a:r>
            <a:r>
              <a:rPr lang="ko-KR" altLang="en-US" dirty="0"/>
              <a:t>용어 개념</a:t>
            </a:r>
            <a:r>
              <a:rPr lang="en-US" altLang="ko-KR" dirty="0"/>
              <a:t>, </a:t>
            </a:r>
            <a:r>
              <a:rPr lang="ko-KR" altLang="en-US" dirty="0"/>
              <a:t>소속 헷갈려서</a:t>
            </a:r>
            <a:r>
              <a:rPr lang="en-US" altLang="ko-KR" dirty="0"/>
              <a:t>,</a:t>
            </a:r>
          </a:p>
          <a:p>
            <a:pPr algn="r"/>
            <a:r>
              <a:rPr lang="ko-KR" altLang="en-US" dirty="0"/>
              <a:t>용어 정확히 알아야 의미도</a:t>
            </a:r>
            <a:r>
              <a:rPr lang="en-US" altLang="ko-KR" dirty="0"/>
              <a:t>, </a:t>
            </a:r>
            <a:r>
              <a:rPr lang="ko-KR" altLang="en-US" dirty="0"/>
              <a:t>쓰임도 정확함</a:t>
            </a:r>
            <a:endParaRPr lang="en-US" altLang="ko-KR" dirty="0"/>
          </a:p>
          <a:p>
            <a:pPr algn="r"/>
            <a:endParaRPr lang="en-US" altLang="ko-KR" dirty="0"/>
          </a:p>
          <a:p>
            <a:pPr algn="r"/>
            <a:r>
              <a:rPr lang="en-US" altLang="ko-KR" dirty="0"/>
              <a:t>4.block/inline: </a:t>
            </a:r>
            <a:r>
              <a:rPr lang="ko-KR" altLang="en-US" dirty="0"/>
              <a:t>특성 차이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CD3E1E1C-935E-4D9D-AC52-6B06294D62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5573" y="1352081"/>
            <a:ext cx="2532343" cy="141601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023AE8A-D2F8-4E88-8881-A453C1CE2B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864" b="97279" l="3623" r="98430">
                        <a14:foregroundMark x1="5797" y1="14286" x2="30072" y2="86395"/>
                        <a14:foregroundMark x1="4589" y1="59184" x2="16063" y2="80952"/>
                        <a14:foregroundMark x1="16063" y1="80952" x2="35507" y2="98299"/>
                        <a14:foregroundMark x1="35507" y1="98299" x2="35628" y2="97619"/>
                        <a14:foregroundMark x1="48671" y1="83333" x2="76691" y2="91156"/>
                        <a14:foregroundMark x1="76691" y1="91156" x2="77053" y2="90476"/>
                        <a14:foregroundMark x1="70894" y1="83673" x2="98430" y2="80272"/>
                        <a14:foregroundMark x1="11111" y1="49320" x2="7488" y2="26531"/>
                        <a14:foregroundMark x1="7367" y1="48299" x2="6763" y2="37075"/>
                        <a14:foregroundMark x1="6401" y1="36735" x2="5435" y2="21769"/>
                        <a14:foregroundMark x1="4952" y1="36054" x2="3623" y2="25850"/>
                        <a14:foregroundMark x1="5314" y1="46599" x2="6039" y2="39116"/>
                        <a14:foregroundMark x1="16425" y1="55782" x2="16787" y2="30612"/>
                        <a14:backgroundMark x1="121" y1="75510" x2="7443" y2="74845"/>
                        <a14:backgroundMark x1="23797" y1="96363" x2="8937" y2="95578"/>
                        <a14:backgroundMark x1="8937" y1="95578" x2="604" y2="73469"/>
                        <a14:backgroundMark x1="604" y1="73469" x2="483" y2="71088"/>
                        <a14:backgroundMark x1="15414" y1="82740" x2="15544" y2="82800"/>
                        <a14:backgroundMark x1="604" y1="75850" x2="10367" y2="803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93645" y="587370"/>
            <a:ext cx="6725249" cy="238795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BBD3206-8B7F-4C39-8198-A2FD8620C8E1}"/>
              </a:ext>
            </a:extLst>
          </p:cNvPr>
          <p:cNvSpPr txBox="1"/>
          <p:nvPr/>
        </p:nvSpPr>
        <p:spPr>
          <a:xfrm>
            <a:off x="0" y="31509"/>
            <a:ext cx="2454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highlight>
                  <a:srgbClr val="C0C0C0"/>
                </a:highlight>
              </a:rPr>
              <a:t>4.block/inline</a:t>
            </a:r>
            <a:endParaRPr lang="ko-KR" altLang="en-US" sz="30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32B6B9F-1217-4790-97F7-34CDA8B1BFB7}"/>
              </a:ext>
            </a:extLst>
          </p:cNvPr>
          <p:cNvSpPr txBox="1"/>
          <p:nvPr/>
        </p:nvSpPr>
        <p:spPr>
          <a:xfrm>
            <a:off x="7112539" y="2820955"/>
            <a:ext cx="3351141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드림코딩 영상에 나온 이미지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582F0DE4-4995-4574-9FDF-1BC3F7DB10D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1310"/>
          <a:stretch/>
        </p:blipFill>
        <p:spPr>
          <a:xfrm>
            <a:off x="44604" y="3758548"/>
            <a:ext cx="8351610" cy="241013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66A56D3-CD65-4E5B-8723-2FB4258261BD}"/>
              </a:ext>
            </a:extLst>
          </p:cNvPr>
          <p:cNvSpPr txBox="1"/>
          <p:nvPr/>
        </p:nvSpPr>
        <p:spPr>
          <a:xfrm>
            <a:off x="2454569" y="172436"/>
            <a:ext cx="6200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HTML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요소는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block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또는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inline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특성을 갖는다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.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B06568-F20B-4633-8015-C79F5B37E8BC}"/>
              </a:ext>
            </a:extLst>
          </p:cNvPr>
          <p:cNvSpPr txBox="1"/>
          <p:nvPr/>
        </p:nvSpPr>
        <p:spPr>
          <a:xfrm>
            <a:off x="5947318" y="8741215"/>
            <a:ext cx="6200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8"/>
              </a:rPr>
              <a:t>https://poiemaweb.com</a:t>
            </a:r>
            <a:r>
              <a:rPr lang="ko-KR" altLang="en-US">
                <a:hlinkClick r:id="rId8"/>
              </a:rPr>
              <a:t>/css3-display</a:t>
            </a:r>
            <a:r>
              <a:rPr lang="ko-KR" altLang="en-US"/>
              <a:t> 그냥 이걸 쭉 읽어도 좋다</a:t>
            </a:r>
            <a:endParaRPr lang="ko-KR" altLang="en-US" dirty="0"/>
          </a:p>
        </p:txBody>
      </p:sp>
      <p:pic>
        <p:nvPicPr>
          <p:cNvPr id="37" name="그림 36">
            <a:extLst>
              <a:ext uri="{FF2B5EF4-FFF2-40B4-BE49-F238E27FC236}">
                <a16:creationId xmlns:a16="http://schemas.microsoft.com/office/drawing/2014/main" id="{9C617703-4138-4751-9DE3-D15944FE383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5263" y="6341986"/>
            <a:ext cx="5246949" cy="216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545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211F9A8-384C-4BFB-BF01-B523CA2B5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643745"/>
            <a:ext cx="8381169" cy="27462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0121710-900D-43E6-B7CD-0F9283D626C3}"/>
              </a:ext>
            </a:extLst>
          </p:cNvPr>
          <p:cNvSpPr txBox="1"/>
          <p:nvPr/>
        </p:nvSpPr>
        <p:spPr>
          <a:xfrm>
            <a:off x="7607246" y="0"/>
            <a:ext cx="4584754" cy="120032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작성이유</a:t>
            </a:r>
            <a:r>
              <a:rPr lang="en-US" altLang="ko-KR" dirty="0"/>
              <a:t>: </a:t>
            </a:r>
            <a:r>
              <a:rPr lang="ko-KR" altLang="en-US" dirty="0"/>
              <a:t>용어 개념</a:t>
            </a:r>
            <a:r>
              <a:rPr lang="en-US" altLang="ko-KR" dirty="0"/>
              <a:t>, </a:t>
            </a:r>
            <a:r>
              <a:rPr lang="ko-KR" altLang="en-US" dirty="0"/>
              <a:t>소속 헷갈려서</a:t>
            </a:r>
            <a:r>
              <a:rPr lang="en-US" altLang="ko-KR" dirty="0"/>
              <a:t>,</a:t>
            </a:r>
          </a:p>
          <a:p>
            <a:pPr algn="r"/>
            <a:r>
              <a:rPr lang="ko-KR" altLang="en-US" dirty="0"/>
              <a:t>용어 정확히 알아야 의미도</a:t>
            </a:r>
            <a:r>
              <a:rPr lang="en-US" altLang="ko-KR" dirty="0"/>
              <a:t>, </a:t>
            </a:r>
            <a:r>
              <a:rPr lang="ko-KR" altLang="en-US" dirty="0"/>
              <a:t>쓰임도 정확함</a:t>
            </a:r>
            <a:endParaRPr lang="en-US" altLang="ko-KR" dirty="0"/>
          </a:p>
          <a:p>
            <a:pPr algn="r"/>
            <a:endParaRPr lang="en-US" altLang="ko-KR" dirty="0"/>
          </a:p>
          <a:p>
            <a:pPr algn="r"/>
            <a:r>
              <a:rPr lang="en-US" altLang="ko-KR" dirty="0"/>
              <a:t>4.block/inline: </a:t>
            </a:r>
            <a:r>
              <a:rPr lang="ko-KR" altLang="en-US" dirty="0"/>
              <a:t>특성 차이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BBD3206-8B7F-4C39-8198-A2FD8620C8E1}"/>
              </a:ext>
            </a:extLst>
          </p:cNvPr>
          <p:cNvSpPr txBox="1"/>
          <p:nvPr/>
        </p:nvSpPr>
        <p:spPr>
          <a:xfrm>
            <a:off x="0" y="31509"/>
            <a:ext cx="24545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highlight>
                  <a:srgbClr val="C0C0C0"/>
                </a:highlight>
              </a:rPr>
              <a:t>4.block/inline</a:t>
            </a:r>
            <a:endParaRPr lang="ko-KR" altLang="en-US" sz="30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66A56D3-CD65-4E5B-8723-2FB4258261BD}"/>
              </a:ext>
            </a:extLst>
          </p:cNvPr>
          <p:cNvSpPr txBox="1"/>
          <p:nvPr/>
        </p:nvSpPr>
        <p:spPr>
          <a:xfrm>
            <a:off x="2454569" y="172436"/>
            <a:ext cx="6200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HTML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요소는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block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또는 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inline </a:t>
            </a:r>
            <a:r>
              <a:rPr lang="ko-KR" altLang="en-US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특성을 갖는다</a:t>
            </a:r>
            <a:r>
              <a:rPr lang="en-US" altLang="ko-KR" b="0" i="0" dirty="0">
                <a:solidFill>
                  <a:srgbClr val="333333"/>
                </a:solidFill>
                <a:effectLst/>
                <a:latin typeface="Lora" panose="020B0604020202020204" pitchFamily="2" charset="0"/>
              </a:rPr>
              <a:t>.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B06568-F20B-4633-8015-C79F5B37E8BC}"/>
              </a:ext>
            </a:extLst>
          </p:cNvPr>
          <p:cNvSpPr txBox="1"/>
          <p:nvPr/>
        </p:nvSpPr>
        <p:spPr>
          <a:xfrm>
            <a:off x="5947318" y="8741215"/>
            <a:ext cx="6200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https://poiemaweb.com</a:t>
            </a:r>
            <a:r>
              <a:rPr lang="ko-KR" altLang="en-US">
                <a:hlinkClick r:id="rId3"/>
              </a:rPr>
              <a:t>/css3-display</a:t>
            </a:r>
            <a:r>
              <a:rPr lang="ko-KR" altLang="en-US"/>
              <a:t> 그냥 이걸 쭉 읽어도 좋다</a:t>
            </a: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991A56C-C125-4CBE-A328-E171349000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53354" y="1369422"/>
            <a:ext cx="2600754" cy="539453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D96696F-A901-4B38-A7E3-B8ACA0FAB0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790863"/>
            <a:ext cx="9684248" cy="3391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943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40121710-900D-43E6-B7CD-0F9283D626C3}"/>
              </a:ext>
            </a:extLst>
          </p:cNvPr>
          <p:cNvSpPr txBox="1"/>
          <p:nvPr/>
        </p:nvSpPr>
        <p:spPr>
          <a:xfrm>
            <a:off x="8318810" y="0"/>
            <a:ext cx="3873190" cy="175432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/>
              <a:t>작성이유</a:t>
            </a:r>
            <a:r>
              <a:rPr lang="en-US" altLang="ko-KR" dirty="0"/>
              <a:t>: box/item</a:t>
            </a:r>
            <a:r>
              <a:rPr lang="ko-KR" altLang="en-US" dirty="0" err="1"/>
              <a:t>이케</a:t>
            </a:r>
            <a:r>
              <a:rPr lang="ko-KR" altLang="en-US" dirty="0"/>
              <a:t> 나누더니</a:t>
            </a:r>
            <a:endParaRPr lang="en-US" altLang="ko-KR" dirty="0"/>
          </a:p>
          <a:p>
            <a:pPr algn="r"/>
            <a:r>
              <a:rPr lang="en-US" altLang="ko-KR" dirty="0"/>
              <a:t>Flexbox</a:t>
            </a:r>
            <a:r>
              <a:rPr lang="ko-KR" altLang="en-US" dirty="0"/>
              <a:t>얘기할 때는</a:t>
            </a:r>
            <a:endParaRPr lang="en-US" altLang="ko-KR" dirty="0"/>
          </a:p>
          <a:p>
            <a:pPr algn="r"/>
            <a:r>
              <a:rPr lang="ko-KR" altLang="en-US" dirty="0"/>
              <a:t> </a:t>
            </a:r>
            <a:r>
              <a:rPr lang="en-US" altLang="ko-KR" dirty="0"/>
              <a:t>container</a:t>
            </a:r>
            <a:r>
              <a:rPr lang="ko-KR" altLang="en-US" dirty="0"/>
              <a:t>와 </a:t>
            </a:r>
            <a:r>
              <a:rPr lang="en-US" altLang="ko-KR" dirty="0"/>
              <a:t>item</a:t>
            </a:r>
            <a:r>
              <a:rPr lang="ko-KR" altLang="en-US" dirty="0"/>
              <a:t>으로 나눠서</a:t>
            </a:r>
            <a:endParaRPr lang="en-US" altLang="ko-KR" dirty="0"/>
          </a:p>
          <a:p>
            <a:pPr algn="r"/>
            <a:r>
              <a:rPr lang="ko-KR" altLang="en-US" dirty="0"/>
              <a:t> 이게 뭔가 했다</a:t>
            </a:r>
          </a:p>
          <a:p>
            <a:pPr algn="r"/>
            <a:endParaRPr lang="en-US" altLang="ko-KR" dirty="0"/>
          </a:p>
          <a:p>
            <a:pPr algn="r"/>
            <a:r>
              <a:rPr lang="en-US" altLang="ko-KR" dirty="0"/>
              <a:t>5.box/container</a:t>
            </a:r>
            <a:endParaRPr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9E78C3B2-2CCD-4633-A861-17A8BDC137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619" b="15177"/>
          <a:stretch/>
        </p:blipFill>
        <p:spPr>
          <a:xfrm>
            <a:off x="632646" y="1525032"/>
            <a:ext cx="3509971" cy="58477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4FA3079-50B7-43CF-840D-F7908BC2258C}"/>
              </a:ext>
            </a:extLst>
          </p:cNvPr>
          <p:cNvSpPr txBox="1"/>
          <p:nvPr/>
        </p:nvSpPr>
        <p:spPr>
          <a:xfrm>
            <a:off x="9125695" y="4937995"/>
            <a:ext cx="2419816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/>
              <a:t>드림코딩 영상에 나온 이미지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22B71815-6D06-4ADA-9EB2-D0F8329BA3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38" y="2161198"/>
            <a:ext cx="4202091" cy="246178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98DBAC3-0FE9-4C5F-B0A8-8EC9297E49CD}"/>
              </a:ext>
            </a:extLst>
          </p:cNvPr>
          <p:cNvSpPr txBox="1"/>
          <p:nvPr/>
        </p:nvSpPr>
        <p:spPr>
          <a:xfrm>
            <a:off x="288152" y="291622"/>
            <a:ext cx="28936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highlight>
                  <a:srgbClr val="C0C0C0"/>
                </a:highlight>
              </a:rPr>
              <a:t>5.box/container</a:t>
            </a:r>
            <a:endParaRPr lang="ko-KR" altLang="en-US" sz="3000" dirty="0">
              <a:solidFill>
                <a:schemeClr val="bg1"/>
              </a:solidFill>
              <a:highlight>
                <a:srgbClr val="C0C0C0"/>
              </a:highlight>
            </a:endParaRP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8B03ECC3-4E6D-45D8-8E72-4A411F144F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611" b="15177"/>
          <a:stretch/>
        </p:blipFill>
        <p:spPr>
          <a:xfrm>
            <a:off x="81417" y="1109739"/>
            <a:ext cx="4612431" cy="584775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53DA91FE-BBE1-40B3-8957-FD24575742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5457" y="3069910"/>
            <a:ext cx="3270205" cy="184473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5DA96491-AD13-4E6B-97FD-8A46B9601D36}"/>
              </a:ext>
            </a:extLst>
          </p:cNvPr>
          <p:cNvSpPr txBox="1"/>
          <p:nvPr/>
        </p:nvSpPr>
        <p:spPr>
          <a:xfrm>
            <a:off x="138860" y="4875226"/>
            <a:ext cx="55508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파란사진의 저 태그들이 박스형태란 의미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아이템은 컨텐츠 그 자체만큼의 크기만 있음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680FC1-E49A-4B26-ADBD-50BC30F379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6225"/>
          <a:stretch/>
        </p:blipFill>
        <p:spPr>
          <a:xfrm>
            <a:off x="146338" y="5631365"/>
            <a:ext cx="7285194" cy="328961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EA75175-D61A-4755-A7ED-3CCA73BA9D62}"/>
              </a:ext>
            </a:extLst>
          </p:cNvPr>
          <p:cNvSpPr txBox="1"/>
          <p:nvPr/>
        </p:nvSpPr>
        <p:spPr>
          <a:xfrm>
            <a:off x="7095893" y="8137523"/>
            <a:ext cx="50961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dirty="0">
                <a:solidFill>
                  <a:schemeClr val="accent5">
                    <a:lumMod val="50000"/>
                  </a:schemeClr>
                </a:solidFill>
              </a:rPr>
              <a:t>즉</a:t>
            </a:r>
            <a:r>
              <a:rPr lang="en-US" altLang="ko-KR" dirty="0">
                <a:solidFill>
                  <a:schemeClr val="accent5">
                    <a:lumMod val="50000"/>
                  </a:schemeClr>
                </a:solidFill>
              </a:rPr>
              <a:t>, </a:t>
            </a:r>
            <a:r>
              <a:rPr lang="ko-KR" altLang="en-US" dirty="0">
                <a:solidFill>
                  <a:schemeClr val="accent5">
                    <a:lumMod val="50000"/>
                  </a:schemeClr>
                </a:solidFill>
              </a:rPr>
              <a:t>둘은 같은 부모개념에 속하는 단어 아니고</a:t>
            </a:r>
            <a:endParaRPr lang="en-US" altLang="ko-KR" dirty="0">
              <a:solidFill>
                <a:schemeClr val="accent5">
                  <a:lumMod val="50000"/>
                </a:schemeClr>
              </a:solidFill>
            </a:endParaRPr>
          </a:p>
          <a:p>
            <a:pPr algn="r"/>
            <a:r>
              <a:rPr lang="en-US" altLang="ko-KR" dirty="0">
                <a:solidFill>
                  <a:schemeClr val="accent5">
                    <a:lumMod val="50000"/>
                  </a:schemeClr>
                </a:solidFill>
              </a:rPr>
              <a:t>Box: html</a:t>
            </a:r>
            <a:r>
              <a:rPr lang="ko-KR" altLang="en-US" dirty="0">
                <a:solidFill>
                  <a:schemeClr val="accent5">
                    <a:lumMod val="50000"/>
                  </a:schemeClr>
                </a:solidFill>
              </a:rPr>
              <a:t>요소들의 형태</a:t>
            </a:r>
            <a:endParaRPr lang="en-US" altLang="ko-KR" dirty="0">
              <a:solidFill>
                <a:schemeClr val="accent5">
                  <a:lumMod val="50000"/>
                </a:schemeClr>
              </a:solidFill>
            </a:endParaRPr>
          </a:p>
          <a:p>
            <a:pPr algn="r"/>
            <a:r>
              <a:rPr lang="en-US" altLang="ko-KR" dirty="0">
                <a:solidFill>
                  <a:schemeClr val="accent5">
                    <a:lumMod val="50000"/>
                  </a:schemeClr>
                </a:solidFill>
              </a:rPr>
              <a:t>Container:</a:t>
            </a:r>
            <a:r>
              <a:rPr lang="ko-KR" altLang="en-US" dirty="0">
                <a:solidFill>
                  <a:schemeClr val="accent5">
                    <a:lumMod val="50000"/>
                  </a:schemeClr>
                </a:solidFill>
              </a:rPr>
              <a:t> 화면 구성할 때 </a:t>
            </a:r>
            <a:r>
              <a:rPr lang="en-US" altLang="ko-KR" dirty="0">
                <a:solidFill>
                  <a:schemeClr val="accent5">
                    <a:lumMod val="50000"/>
                  </a:schemeClr>
                </a:solidFill>
              </a:rPr>
              <a:t>item</a:t>
            </a:r>
            <a:r>
              <a:rPr lang="ko-KR" altLang="en-US" dirty="0">
                <a:solidFill>
                  <a:schemeClr val="accent5">
                    <a:lumMod val="50000"/>
                  </a:schemeClr>
                </a:solidFill>
              </a:rPr>
              <a:t>을 포함하는 요소</a:t>
            </a:r>
          </a:p>
        </p:txBody>
      </p:sp>
    </p:spTree>
    <p:extLst>
      <p:ext uri="{BB962C8B-B14F-4D97-AF65-F5344CB8AC3E}">
        <p14:creationId xmlns:p14="http://schemas.microsoft.com/office/powerpoint/2010/main" val="1315132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0DD150F-2EBA-45EA-AACF-B0C5723DF38B}"/>
              </a:ext>
            </a:extLst>
          </p:cNvPr>
          <p:cNvSpPr txBox="1"/>
          <p:nvPr/>
        </p:nvSpPr>
        <p:spPr>
          <a:xfrm>
            <a:off x="3398162" y="247079"/>
            <a:ext cx="53956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/>
              <a:t>FLEXBOX </a:t>
            </a:r>
            <a:r>
              <a:rPr lang="ko-KR" altLang="en-US" sz="3000" dirty="0"/>
              <a:t>쓰는 대략의 논리구조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EB41E5-5848-4FD3-AD26-2E7E800FEEBD}"/>
              </a:ext>
            </a:extLst>
          </p:cNvPr>
          <p:cNvSpPr txBox="1"/>
          <p:nvPr/>
        </p:nvSpPr>
        <p:spPr>
          <a:xfrm>
            <a:off x="4159683" y="947009"/>
            <a:ext cx="31825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Flex</a:t>
            </a:r>
            <a:r>
              <a:rPr lang="ko-KR" altLang="en-US" sz="2000" dirty="0"/>
              <a:t>쓴다고 선언</a:t>
            </a:r>
            <a:endParaRPr lang="en-US" altLang="ko-KR" sz="2000" dirty="0"/>
          </a:p>
          <a:p>
            <a:pPr algn="ctr"/>
            <a:r>
              <a:rPr lang="en-US" altLang="ko-KR" sz="2000" dirty="0"/>
              <a:t>display: flex;</a:t>
            </a:r>
            <a:endParaRPr lang="ko-KR" alt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BE8AC-D0C1-4558-8DF4-43A3B02AFF11}"/>
              </a:ext>
            </a:extLst>
          </p:cNvPr>
          <p:cNvSpPr txBox="1"/>
          <p:nvPr/>
        </p:nvSpPr>
        <p:spPr>
          <a:xfrm>
            <a:off x="3787589" y="2974352"/>
            <a:ext cx="3926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복수 </a:t>
            </a:r>
            <a:r>
              <a:rPr lang="en-US" altLang="ko-KR" sz="2000" dirty="0"/>
              <a:t>item</a:t>
            </a:r>
            <a:r>
              <a:rPr lang="ko-KR" altLang="en-US" sz="2000" dirty="0"/>
              <a:t>들 줄</a:t>
            </a:r>
            <a:r>
              <a:rPr lang="en-US" altLang="ko-KR" sz="2000" dirty="0"/>
              <a:t>(</a:t>
            </a:r>
            <a:r>
              <a:rPr lang="ko-KR" altLang="en-US" sz="2000" dirty="0"/>
              <a:t>안</a:t>
            </a:r>
            <a:r>
              <a:rPr lang="en-US" altLang="ko-KR" sz="2000" dirty="0"/>
              <a:t>)</a:t>
            </a:r>
            <a:r>
              <a:rPr lang="ko-KR" altLang="en-US" sz="2000" dirty="0"/>
              <a:t>바꿈 선언</a:t>
            </a:r>
            <a:endParaRPr lang="en-US" altLang="ko-KR" sz="2000" dirty="0"/>
          </a:p>
          <a:p>
            <a:pPr algn="ctr"/>
            <a:r>
              <a:rPr lang="en-US" altLang="ko-KR" sz="2000" dirty="0"/>
              <a:t>flex-wrap: wrap;</a:t>
            </a:r>
            <a:endParaRPr lang="ko-KR" altLang="en-US" sz="2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090114-B3FF-4F51-B526-EF2D1C2AD952}"/>
              </a:ext>
            </a:extLst>
          </p:cNvPr>
          <p:cNvSpPr txBox="1"/>
          <p:nvPr/>
        </p:nvSpPr>
        <p:spPr>
          <a:xfrm>
            <a:off x="9009412" y="131652"/>
            <a:ext cx="31825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300" dirty="0"/>
              <a:t>각 예시는 </a:t>
            </a:r>
            <a:endParaRPr lang="en-US" altLang="ko-KR" sz="2300" dirty="0"/>
          </a:p>
          <a:p>
            <a:pPr algn="r"/>
            <a:r>
              <a:rPr lang="ko-KR" altLang="en-US" sz="2300" dirty="0"/>
              <a:t>대표 </a:t>
            </a:r>
            <a:r>
              <a:rPr lang="en-US" altLang="ko-KR" sz="2300" dirty="0"/>
              <a:t>“</a:t>
            </a:r>
            <a:r>
              <a:rPr lang="ko-KR" altLang="en-US" sz="2300" dirty="0"/>
              <a:t>프로퍼티</a:t>
            </a:r>
            <a:r>
              <a:rPr lang="en-US" altLang="ko-KR" sz="2300" dirty="0"/>
              <a:t>:</a:t>
            </a:r>
            <a:r>
              <a:rPr lang="ko-KR" altLang="en-US" sz="2300" dirty="0"/>
              <a:t>값</a:t>
            </a:r>
            <a:r>
              <a:rPr lang="en-US" altLang="ko-KR" sz="2300" dirty="0"/>
              <a:t>;”</a:t>
            </a:r>
            <a:r>
              <a:rPr lang="ko-KR" altLang="en-US" sz="2300" dirty="0"/>
              <a:t>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EF1C7-60D3-4A32-AFCF-86D519F5E581}"/>
              </a:ext>
            </a:extLst>
          </p:cNvPr>
          <p:cNvSpPr txBox="1"/>
          <p:nvPr/>
        </p:nvSpPr>
        <p:spPr>
          <a:xfrm>
            <a:off x="8033018" y="8639643"/>
            <a:ext cx="41589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</a:rPr>
              <a:t>https://poiemaweb.com/css3-flexbox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AC409D-1F36-4F58-B23E-BAAFD0F7FC38}"/>
              </a:ext>
            </a:extLst>
          </p:cNvPr>
          <p:cNvSpPr txBox="1"/>
          <p:nvPr/>
        </p:nvSpPr>
        <p:spPr>
          <a:xfrm>
            <a:off x="3787589" y="1990368"/>
            <a:ext cx="3926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주축</a:t>
            </a:r>
            <a:r>
              <a:rPr lang="en-US" altLang="ko-KR" sz="2000" dirty="0"/>
              <a:t>(main axis)</a:t>
            </a:r>
            <a:r>
              <a:rPr lang="ko-KR" altLang="en-US" sz="2000" dirty="0"/>
              <a:t>방향 설정</a:t>
            </a:r>
            <a:endParaRPr lang="en-US" altLang="ko-KR" sz="2000" dirty="0"/>
          </a:p>
          <a:p>
            <a:pPr algn="ctr"/>
            <a:r>
              <a:rPr lang="en-US" altLang="ko-KR" sz="2000" dirty="0"/>
              <a:t>flex-direction: row;</a:t>
            </a:r>
            <a:endParaRPr lang="ko-KR" altLang="en-US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60E3DD-EF20-4E9B-9B91-CF6F8DB1CCE1}"/>
              </a:ext>
            </a:extLst>
          </p:cNvPr>
          <p:cNvSpPr txBox="1"/>
          <p:nvPr/>
        </p:nvSpPr>
        <p:spPr>
          <a:xfrm>
            <a:off x="7846971" y="2314848"/>
            <a:ext cx="3926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둘 합함</a:t>
            </a:r>
            <a:endParaRPr lang="en-US" altLang="ko-KR" sz="2000" dirty="0"/>
          </a:p>
          <a:p>
            <a:pPr algn="ctr"/>
            <a:r>
              <a:rPr lang="en-US" altLang="ko-KR" sz="2000" dirty="0"/>
              <a:t>flex-flow: row wrap;</a:t>
            </a:r>
            <a:endParaRPr lang="ko-KR" altLang="en-US" sz="20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C983B-0A56-41C8-921C-CDCD127C2AC7}"/>
              </a:ext>
            </a:extLst>
          </p:cNvPr>
          <p:cNvSpPr txBox="1"/>
          <p:nvPr/>
        </p:nvSpPr>
        <p:spPr>
          <a:xfrm>
            <a:off x="3787588" y="4118421"/>
            <a:ext cx="3926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Main axis</a:t>
            </a:r>
            <a:r>
              <a:rPr lang="ko-KR" altLang="en-US" sz="2000" dirty="0"/>
              <a:t>기준</a:t>
            </a:r>
            <a:r>
              <a:rPr lang="en-US" altLang="ko-KR" sz="2000" dirty="0"/>
              <a:t>,item</a:t>
            </a:r>
            <a:r>
              <a:rPr lang="ko-KR" altLang="en-US" sz="2000" dirty="0"/>
              <a:t> 수평 정렬</a:t>
            </a:r>
            <a:endParaRPr lang="en-US" altLang="ko-KR" sz="2000" dirty="0"/>
          </a:p>
          <a:p>
            <a:pPr algn="ctr"/>
            <a:r>
              <a:rPr lang="en-US" altLang="ko-KR" sz="2000" dirty="0"/>
              <a:t>justify-content: flex-start;</a:t>
            </a:r>
            <a:endParaRPr lang="ko-KR" altLang="en-US" sz="20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860C1E-1BAA-4F1F-8FD3-C381B9D81DCC}"/>
              </a:ext>
            </a:extLst>
          </p:cNvPr>
          <p:cNvSpPr txBox="1"/>
          <p:nvPr/>
        </p:nvSpPr>
        <p:spPr>
          <a:xfrm>
            <a:off x="1650349" y="5062526"/>
            <a:ext cx="3926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Cross</a:t>
            </a:r>
            <a:r>
              <a:rPr lang="ko-KR" altLang="en-US" sz="2000" dirty="0"/>
              <a:t> </a:t>
            </a:r>
            <a:r>
              <a:rPr lang="en-US" altLang="ko-KR" sz="2000" dirty="0"/>
              <a:t>axis</a:t>
            </a:r>
            <a:r>
              <a:rPr lang="ko-KR" altLang="en-US" sz="2000" dirty="0"/>
              <a:t>기준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item</a:t>
            </a:r>
            <a:r>
              <a:rPr lang="ko-KR" altLang="en-US" sz="2000" dirty="0"/>
              <a:t> 수직 정렬</a:t>
            </a:r>
            <a:endParaRPr lang="en-US" altLang="ko-KR" sz="2000" dirty="0"/>
          </a:p>
          <a:p>
            <a:pPr algn="ctr"/>
            <a:r>
              <a:rPr lang="en-US" altLang="ko-KR" sz="2000" dirty="0"/>
              <a:t>align-items: stretch;</a:t>
            </a:r>
            <a:endParaRPr lang="ko-KR" alt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FD3EB-3B48-491F-ABF2-A5DC5597E5A6}"/>
              </a:ext>
            </a:extLst>
          </p:cNvPr>
          <p:cNvSpPr txBox="1"/>
          <p:nvPr/>
        </p:nvSpPr>
        <p:spPr>
          <a:xfrm>
            <a:off x="5577124" y="5074520"/>
            <a:ext cx="43387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Cross</a:t>
            </a:r>
            <a:r>
              <a:rPr lang="ko-KR" altLang="en-US" sz="2000" dirty="0"/>
              <a:t> </a:t>
            </a:r>
            <a:r>
              <a:rPr lang="en-US" altLang="ko-KR" sz="2000" dirty="0"/>
              <a:t>axis</a:t>
            </a:r>
            <a:r>
              <a:rPr lang="ko-KR" altLang="en-US" sz="2000" dirty="0"/>
              <a:t>기준</a:t>
            </a:r>
            <a:r>
              <a:rPr lang="en-US" altLang="ko-KR" sz="2000" dirty="0"/>
              <a:t>,</a:t>
            </a:r>
            <a:r>
              <a:rPr lang="ko-KR" altLang="en-US" sz="2000" dirty="0"/>
              <a:t> 복수 열 수직 정렬</a:t>
            </a:r>
            <a:endParaRPr lang="en-US" altLang="ko-KR" sz="2000" dirty="0"/>
          </a:p>
          <a:p>
            <a:pPr algn="ctr"/>
            <a:r>
              <a:rPr lang="en-US" altLang="ko-KR" sz="2000" dirty="0"/>
              <a:t>align-content: stretch;</a:t>
            </a:r>
            <a:endParaRPr lang="ko-KR" altLang="en-US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5AE02D-070A-443B-BCC6-1F3072657E55}"/>
              </a:ext>
            </a:extLst>
          </p:cNvPr>
          <p:cNvSpPr txBox="1"/>
          <p:nvPr/>
        </p:nvSpPr>
        <p:spPr>
          <a:xfrm>
            <a:off x="3613736" y="5868385"/>
            <a:ext cx="39267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Item</a:t>
            </a:r>
            <a:r>
              <a:rPr lang="ko-KR" altLang="en-US" sz="2000" dirty="0"/>
              <a:t> 배치 순서</a:t>
            </a:r>
            <a:endParaRPr lang="en-US" altLang="ko-KR" sz="2000" dirty="0"/>
          </a:p>
          <a:p>
            <a:pPr algn="ctr"/>
            <a:r>
              <a:rPr lang="en-US" altLang="ko-KR" sz="2000" dirty="0"/>
              <a:t>order: +-n;</a:t>
            </a:r>
            <a:endParaRPr lang="ko-KR" altLang="en-US" sz="2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09878C-97D1-4202-9F56-6E7E479D7153}"/>
              </a:ext>
            </a:extLst>
          </p:cNvPr>
          <p:cNvSpPr txBox="1"/>
          <p:nvPr/>
        </p:nvSpPr>
        <p:spPr>
          <a:xfrm>
            <a:off x="621153" y="7033973"/>
            <a:ext cx="42332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화면 크기에 따른 </a:t>
            </a:r>
            <a:r>
              <a:rPr lang="en-US" altLang="ko-KR" sz="2000" dirty="0"/>
              <a:t>item</a:t>
            </a:r>
            <a:r>
              <a:rPr lang="ko-KR" altLang="en-US" sz="2000" dirty="0"/>
              <a:t>크기 변화</a:t>
            </a:r>
            <a:endParaRPr lang="en-US" altLang="ko-KR" sz="2000" dirty="0"/>
          </a:p>
          <a:p>
            <a:pPr algn="ctr"/>
            <a:r>
              <a:rPr lang="en-US" altLang="ko-KR" sz="2000" dirty="0"/>
              <a:t>flex-grow: +n; / flex-shrink: -n; </a:t>
            </a:r>
            <a:endParaRPr lang="ko-KR" altLang="en-US" sz="2000" dirty="0"/>
          </a:p>
          <a:p>
            <a:pPr algn="ctr"/>
            <a:endParaRPr lang="ko-KR" altLang="en-US" sz="2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2ECA28-D274-4B2F-902C-042888B8A37E}"/>
              </a:ext>
            </a:extLst>
          </p:cNvPr>
          <p:cNvSpPr txBox="1"/>
          <p:nvPr/>
        </p:nvSpPr>
        <p:spPr>
          <a:xfrm>
            <a:off x="4854389" y="7016772"/>
            <a:ext cx="4233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Item </a:t>
            </a:r>
            <a:r>
              <a:rPr lang="ko-KR" altLang="en-US" sz="2000" dirty="0"/>
              <a:t>기본 너비 값</a:t>
            </a:r>
            <a:endParaRPr lang="en-US" altLang="ko-KR" sz="2000" dirty="0"/>
          </a:p>
          <a:p>
            <a:pPr algn="ctr"/>
            <a:r>
              <a:rPr lang="en-US" altLang="ko-KR" sz="2000" dirty="0"/>
              <a:t>Flex-basis: auto; </a:t>
            </a:r>
            <a:endParaRPr lang="ko-KR" altLang="en-US" sz="2000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0C2C9E-7457-4591-B4BA-D6EAE98D98AE}"/>
              </a:ext>
            </a:extLst>
          </p:cNvPr>
          <p:cNvSpPr txBox="1"/>
          <p:nvPr/>
        </p:nvSpPr>
        <p:spPr>
          <a:xfrm>
            <a:off x="8294915" y="7206771"/>
            <a:ext cx="4233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/>
              <a:t>셋 합함</a:t>
            </a:r>
            <a:r>
              <a:rPr lang="en-US" altLang="ko-KR" sz="2000" dirty="0"/>
              <a:t>(</a:t>
            </a:r>
            <a:r>
              <a:rPr lang="ko-KR" altLang="en-US" sz="2000" dirty="0"/>
              <a:t>따로 쓰기 추천</a:t>
            </a:r>
            <a:r>
              <a:rPr lang="en-US" altLang="ko-KR" sz="2000" dirty="0"/>
              <a:t>)</a:t>
            </a:r>
          </a:p>
          <a:p>
            <a:pPr algn="ctr"/>
            <a:r>
              <a:rPr lang="en-US" altLang="ko-KR" sz="2000" dirty="0"/>
              <a:t>Flex: none auto; </a:t>
            </a:r>
            <a:endParaRPr lang="ko-KR" altLang="en-US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F157FF-1987-440E-97FB-01A976999200}"/>
              </a:ext>
            </a:extLst>
          </p:cNvPr>
          <p:cNvSpPr txBox="1"/>
          <p:nvPr/>
        </p:nvSpPr>
        <p:spPr>
          <a:xfrm>
            <a:off x="3307275" y="7923077"/>
            <a:ext cx="42332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dirty="0"/>
              <a:t>Cross axis </a:t>
            </a:r>
            <a:r>
              <a:rPr lang="ko-KR" altLang="en-US" sz="2000" dirty="0"/>
              <a:t>기준 </a:t>
            </a:r>
            <a:r>
              <a:rPr lang="en-US" altLang="ko-KR" sz="2000" dirty="0"/>
              <a:t>Item </a:t>
            </a:r>
            <a:r>
              <a:rPr lang="ko-KR" altLang="en-US" sz="2000" dirty="0"/>
              <a:t>개별 정렬</a:t>
            </a:r>
            <a:endParaRPr lang="en-US" altLang="ko-KR" sz="2000" dirty="0"/>
          </a:p>
          <a:p>
            <a:pPr algn="ctr"/>
            <a:r>
              <a:rPr lang="en-US" altLang="ko-KR" sz="2000" dirty="0"/>
              <a:t>Flex-basis: auto; 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999799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2B849B7-1FCD-4A26-843F-34D070DF7CFB}"/>
              </a:ext>
            </a:extLst>
          </p:cNvPr>
          <p:cNvSpPr/>
          <p:nvPr/>
        </p:nvSpPr>
        <p:spPr>
          <a:xfrm>
            <a:off x="698961" y="8140394"/>
            <a:ext cx="3648735" cy="811726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A021812D-E8CF-49E1-8520-82999A76E76F}"/>
              </a:ext>
            </a:extLst>
          </p:cNvPr>
          <p:cNvSpPr/>
          <p:nvPr/>
        </p:nvSpPr>
        <p:spPr>
          <a:xfrm>
            <a:off x="8288141" y="7114947"/>
            <a:ext cx="3648735" cy="81172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D203F945-327F-4BA1-8CAE-DA6A5F761F12}"/>
              </a:ext>
            </a:extLst>
          </p:cNvPr>
          <p:cNvSpPr/>
          <p:nvPr/>
        </p:nvSpPr>
        <p:spPr>
          <a:xfrm>
            <a:off x="4720372" y="5078519"/>
            <a:ext cx="3648735" cy="81172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C6B1C226-3EEA-4335-A56D-B9B92A49C67A}"/>
              </a:ext>
            </a:extLst>
          </p:cNvPr>
          <p:cNvSpPr/>
          <p:nvPr/>
        </p:nvSpPr>
        <p:spPr>
          <a:xfrm>
            <a:off x="4720372" y="7114947"/>
            <a:ext cx="2120359" cy="81172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B69C6F36-E3AF-46BF-8098-EC30B2860BA3}"/>
              </a:ext>
            </a:extLst>
          </p:cNvPr>
          <p:cNvSpPr/>
          <p:nvPr/>
        </p:nvSpPr>
        <p:spPr>
          <a:xfrm>
            <a:off x="698961" y="7105551"/>
            <a:ext cx="3640109" cy="81172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8575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BD46BAB6-F0AC-41CB-A9B9-2CAECE5EF78B}"/>
              </a:ext>
            </a:extLst>
          </p:cNvPr>
          <p:cNvSpPr/>
          <p:nvPr/>
        </p:nvSpPr>
        <p:spPr>
          <a:xfrm>
            <a:off x="698961" y="6105905"/>
            <a:ext cx="1742299" cy="811726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AA77A0D4-640E-4D93-9A3A-EE270DD35A48}"/>
              </a:ext>
            </a:extLst>
          </p:cNvPr>
          <p:cNvSpPr/>
          <p:nvPr/>
        </p:nvSpPr>
        <p:spPr>
          <a:xfrm>
            <a:off x="690335" y="5071062"/>
            <a:ext cx="3648735" cy="81172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9B65D627-BC38-4E7E-9961-7D288D5CEC05}"/>
              </a:ext>
            </a:extLst>
          </p:cNvPr>
          <p:cNvSpPr/>
          <p:nvPr/>
        </p:nvSpPr>
        <p:spPr>
          <a:xfrm>
            <a:off x="690335" y="4038641"/>
            <a:ext cx="3648735" cy="811726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8FC7ED4-4A65-4596-848C-0197237E7803}"/>
              </a:ext>
            </a:extLst>
          </p:cNvPr>
          <p:cNvSpPr/>
          <p:nvPr/>
        </p:nvSpPr>
        <p:spPr>
          <a:xfrm>
            <a:off x="4740346" y="2358498"/>
            <a:ext cx="3178181" cy="811726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 w="28575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67BB2FBB-16D0-4111-84C0-94FE7EB779B0}"/>
              </a:ext>
            </a:extLst>
          </p:cNvPr>
          <p:cNvSpPr/>
          <p:nvPr/>
        </p:nvSpPr>
        <p:spPr>
          <a:xfrm>
            <a:off x="698961" y="2870621"/>
            <a:ext cx="3182588" cy="81172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D7DAE70A-C47B-4C08-976A-2E822CF01848}"/>
              </a:ext>
            </a:extLst>
          </p:cNvPr>
          <p:cNvSpPr/>
          <p:nvPr/>
        </p:nvSpPr>
        <p:spPr>
          <a:xfrm>
            <a:off x="698962" y="1872772"/>
            <a:ext cx="3182587" cy="811726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098A257-CA9E-4AB5-AB71-55153B936C48}"/>
              </a:ext>
            </a:extLst>
          </p:cNvPr>
          <p:cNvSpPr/>
          <p:nvPr/>
        </p:nvSpPr>
        <p:spPr>
          <a:xfrm>
            <a:off x="701739" y="741871"/>
            <a:ext cx="2231226" cy="81172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DD150F-2EBA-45EA-AACF-B0C5723DF38B}"/>
              </a:ext>
            </a:extLst>
          </p:cNvPr>
          <p:cNvSpPr txBox="1"/>
          <p:nvPr/>
        </p:nvSpPr>
        <p:spPr>
          <a:xfrm>
            <a:off x="111498" y="35076"/>
            <a:ext cx="53956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/>
              <a:t>FLEXBOX </a:t>
            </a:r>
            <a:r>
              <a:rPr lang="ko-KR" altLang="en-US" sz="3000" dirty="0"/>
              <a:t>쓰는 대략의 논리구조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EB41E5-5848-4FD3-AD26-2E7E800FEEBD}"/>
              </a:ext>
            </a:extLst>
          </p:cNvPr>
          <p:cNvSpPr txBox="1"/>
          <p:nvPr/>
        </p:nvSpPr>
        <p:spPr>
          <a:xfrm>
            <a:off x="787693" y="819348"/>
            <a:ext cx="318258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/>
              <a:t>Flex</a:t>
            </a:r>
            <a:r>
              <a:rPr lang="ko-KR" altLang="en-US" sz="1700" dirty="0"/>
              <a:t>쓴다고 선언</a:t>
            </a:r>
            <a:endParaRPr lang="en-US" altLang="ko-KR" sz="1700" dirty="0"/>
          </a:p>
          <a:p>
            <a:r>
              <a:rPr lang="en-US" altLang="ko-KR" sz="2000" b="1" dirty="0"/>
              <a:t>display: flex;</a:t>
            </a:r>
            <a:endParaRPr lang="ko-KR" altLang="en-US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EBE8AC-D0C1-4558-8DF4-43A3B02AFF11}"/>
              </a:ext>
            </a:extLst>
          </p:cNvPr>
          <p:cNvSpPr txBox="1"/>
          <p:nvPr/>
        </p:nvSpPr>
        <p:spPr>
          <a:xfrm>
            <a:off x="782590" y="2948469"/>
            <a:ext cx="3098959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/>
              <a:t>복수 </a:t>
            </a:r>
            <a:r>
              <a:rPr lang="en-US" altLang="ko-KR" sz="1700" dirty="0"/>
              <a:t>item</a:t>
            </a:r>
            <a:r>
              <a:rPr lang="ko-KR" altLang="en-US" sz="1700" dirty="0"/>
              <a:t>들 줄</a:t>
            </a:r>
            <a:r>
              <a:rPr lang="en-US" altLang="ko-KR" sz="1700" dirty="0"/>
              <a:t>(</a:t>
            </a:r>
            <a:r>
              <a:rPr lang="ko-KR" altLang="en-US" sz="1700" dirty="0"/>
              <a:t>안</a:t>
            </a:r>
            <a:r>
              <a:rPr lang="en-US" altLang="ko-KR" sz="1700" dirty="0"/>
              <a:t>)</a:t>
            </a:r>
            <a:r>
              <a:rPr lang="ko-KR" altLang="en-US" sz="1700" dirty="0"/>
              <a:t>바꿈 선언</a:t>
            </a:r>
            <a:endParaRPr lang="en-US" altLang="ko-KR" sz="1700" dirty="0"/>
          </a:p>
          <a:p>
            <a:r>
              <a:rPr lang="en-US" altLang="ko-KR" sz="2000" b="1" dirty="0"/>
              <a:t>flex-wrap: wrap;</a:t>
            </a:r>
            <a:endParaRPr lang="ko-KR" altLang="en-US" sz="20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090114-B3FF-4F51-B526-EF2D1C2AD952}"/>
              </a:ext>
            </a:extLst>
          </p:cNvPr>
          <p:cNvSpPr txBox="1"/>
          <p:nvPr/>
        </p:nvSpPr>
        <p:spPr>
          <a:xfrm>
            <a:off x="9009412" y="131652"/>
            <a:ext cx="3182588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2300" dirty="0"/>
              <a:t>각 예시는 </a:t>
            </a:r>
            <a:endParaRPr lang="en-US" altLang="ko-KR" sz="2300" dirty="0"/>
          </a:p>
          <a:p>
            <a:pPr algn="r"/>
            <a:r>
              <a:rPr lang="ko-KR" altLang="en-US" sz="2300" dirty="0"/>
              <a:t>대표 </a:t>
            </a:r>
            <a:r>
              <a:rPr lang="en-US" altLang="ko-KR" sz="2300" dirty="0"/>
              <a:t>“</a:t>
            </a:r>
            <a:r>
              <a:rPr lang="ko-KR" altLang="en-US" sz="2300" dirty="0"/>
              <a:t>프로퍼티</a:t>
            </a:r>
            <a:r>
              <a:rPr lang="en-US" altLang="ko-KR" sz="2300" dirty="0"/>
              <a:t>:</a:t>
            </a:r>
            <a:r>
              <a:rPr lang="ko-KR" altLang="en-US" sz="2300" dirty="0"/>
              <a:t>값</a:t>
            </a:r>
            <a:r>
              <a:rPr lang="en-US" altLang="ko-KR" sz="2300" dirty="0"/>
              <a:t>;”</a:t>
            </a:r>
            <a:r>
              <a:rPr lang="ko-KR" altLang="en-US" sz="2300" dirty="0"/>
              <a:t>만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9EF1C7-60D3-4A32-AFCF-86D519F5E581}"/>
              </a:ext>
            </a:extLst>
          </p:cNvPr>
          <p:cNvSpPr txBox="1"/>
          <p:nvPr/>
        </p:nvSpPr>
        <p:spPr>
          <a:xfrm>
            <a:off x="8033018" y="8639643"/>
            <a:ext cx="415898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dirty="0">
                <a:solidFill>
                  <a:schemeClr val="accent5">
                    <a:lumMod val="50000"/>
                  </a:schemeClr>
                </a:solidFill>
              </a:rPr>
              <a:t>https://poiemaweb.com/css3-flexbox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AC409D-1F36-4F58-B23E-BAAFD0F7FC38}"/>
              </a:ext>
            </a:extLst>
          </p:cNvPr>
          <p:cNvSpPr txBox="1"/>
          <p:nvPr/>
        </p:nvSpPr>
        <p:spPr>
          <a:xfrm>
            <a:off x="782591" y="1954682"/>
            <a:ext cx="309895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/>
              <a:t>주축</a:t>
            </a:r>
            <a:r>
              <a:rPr lang="en-US" altLang="ko-KR" sz="1700" dirty="0"/>
              <a:t>(main axis)</a:t>
            </a:r>
            <a:r>
              <a:rPr lang="ko-KR" altLang="en-US" sz="1700" dirty="0"/>
              <a:t>방향 설정</a:t>
            </a:r>
            <a:endParaRPr lang="en-US" altLang="ko-KR" sz="1700" dirty="0"/>
          </a:p>
          <a:p>
            <a:r>
              <a:rPr lang="en-US" altLang="ko-KR" sz="2000" b="1" dirty="0"/>
              <a:t>flex-direction: row;</a:t>
            </a:r>
            <a:endParaRPr lang="ko-KR" altLang="en-US" sz="20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60E3DD-EF20-4E9B-9B91-CF6F8DB1CCE1}"/>
              </a:ext>
            </a:extLst>
          </p:cNvPr>
          <p:cNvSpPr txBox="1"/>
          <p:nvPr/>
        </p:nvSpPr>
        <p:spPr>
          <a:xfrm>
            <a:off x="4859224" y="2452868"/>
            <a:ext cx="2714753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/>
              <a:t>둘 합함</a:t>
            </a:r>
            <a:endParaRPr lang="en-US" altLang="ko-KR" sz="1700" dirty="0"/>
          </a:p>
          <a:p>
            <a:r>
              <a:rPr lang="en-US" altLang="ko-KR" sz="2000" b="1" dirty="0"/>
              <a:t>flex-flow: row wrap;</a:t>
            </a:r>
            <a:endParaRPr lang="ko-KR" altLang="en-US" sz="2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28C983B-0A56-41C8-921C-CDCD127C2AC7}"/>
              </a:ext>
            </a:extLst>
          </p:cNvPr>
          <p:cNvSpPr txBox="1"/>
          <p:nvPr/>
        </p:nvSpPr>
        <p:spPr>
          <a:xfrm>
            <a:off x="813571" y="4113893"/>
            <a:ext cx="353412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/>
              <a:t>Main axis</a:t>
            </a:r>
            <a:r>
              <a:rPr lang="ko-KR" altLang="en-US" sz="1700" dirty="0"/>
              <a:t>기준</a:t>
            </a:r>
            <a:r>
              <a:rPr lang="en-US" altLang="ko-KR" sz="1700" dirty="0"/>
              <a:t>,item</a:t>
            </a:r>
            <a:r>
              <a:rPr lang="ko-KR" altLang="en-US" sz="1700" dirty="0"/>
              <a:t> 수평 정렬</a:t>
            </a:r>
            <a:endParaRPr lang="en-US" altLang="ko-KR" sz="1700" dirty="0"/>
          </a:p>
          <a:p>
            <a:r>
              <a:rPr lang="en-US" altLang="ko-KR" sz="2000" b="1" dirty="0"/>
              <a:t>justify-content: flex-start;</a:t>
            </a:r>
            <a:endParaRPr lang="ko-KR" altLang="en-US" sz="20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3860C1E-1BAA-4F1F-8FD3-C381B9D81DCC}"/>
              </a:ext>
            </a:extLst>
          </p:cNvPr>
          <p:cNvSpPr txBox="1"/>
          <p:nvPr/>
        </p:nvSpPr>
        <p:spPr>
          <a:xfrm>
            <a:off x="813572" y="5158779"/>
            <a:ext cx="364873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/>
              <a:t>Cross</a:t>
            </a:r>
            <a:r>
              <a:rPr lang="ko-KR" altLang="en-US" sz="1700" dirty="0"/>
              <a:t> </a:t>
            </a:r>
            <a:r>
              <a:rPr lang="en-US" altLang="ko-KR" sz="1700" dirty="0"/>
              <a:t>axis</a:t>
            </a:r>
            <a:r>
              <a:rPr lang="ko-KR" altLang="en-US" sz="1700" dirty="0"/>
              <a:t>기준</a:t>
            </a:r>
            <a:r>
              <a:rPr lang="en-US" altLang="ko-KR" sz="1700" dirty="0"/>
              <a:t>,</a:t>
            </a:r>
            <a:r>
              <a:rPr lang="ko-KR" altLang="en-US" sz="1700" dirty="0"/>
              <a:t> </a:t>
            </a:r>
            <a:r>
              <a:rPr lang="en-US" altLang="ko-KR" sz="1700" dirty="0"/>
              <a:t>item</a:t>
            </a:r>
            <a:r>
              <a:rPr lang="ko-KR" altLang="en-US" sz="1700" dirty="0"/>
              <a:t> 수직 정렬</a:t>
            </a:r>
            <a:endParaRPr lang="en-US" altLang="ko-KR" sz="1700" dirty="0"/>
          </a:p>
          <a:p>
            <a:r>
              <a:rPr lang="en-US" altLang="ko-KR" sz="2000" b="1" dirty="0"/>
              <a:t>align-items: stretch;</a:t>
            </a:r>
            <a:endParaRPr lang="ko-KR" altLang="en-US" sz="20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CFD3EB-3B48-491F-ABF2-A5DC5597E5A6}"/>
              </a:ext>
            </a:extLst>
          </p:cNvPr>
          <p:cNvSpPr txBox="1"/>
          <p:nvPr/>
        </p:nvSpPr>
        <p:spPr>
          <a:xfrm>
            <a:off x="4766226" y="5153522"/>
            <a:ext cx="3549624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/>
              <a:t>Cross</a:t>
            </a:r>
            <a:r>
              <a:rPr lang="ko-KR" altLang="en-US" sz="1700" dirty="0"/>
              <a:t> </a:t>
            </a:r>
            <a:r>
              <a:rPr lang="en-US" altLang="ko-KR" sz="1700" dirty="0"/>
              <a:t>axis</a:t>
            </a:r>
            <a:r>
              <a:rPr lang="ko-KR" altLang="en-US" sz="1700" dirty="0"/>
              <a:t>기준</a:t>
            </a:r>
            <a:r>
              <a:rPr lang="en-US" altLang="ko-KR" sz="1700" dirty="0"/>
              <a:t>,</a:t>
            </a:r>
            <a:r>
              <a:rPr lang="ko-KR" altLang="en-US" sz="1700" dirty="0"/>
              <a:t> 복수 열 수직 정렬</a:t>
            </a:r>
            <a:endParaRPr lang="en-US" altLang="ko-KR" sz="1700" dirty="0"/>
          </a:p>
          <a:p>
            <a:r>
              <a:rPr lang="en-US" altLang="ko-KR" sz="2000" b="1" dirty="0"/>
              <a:t>align-content: stretch;</a:t>
            </a:r>
            <a:endParaRPr lang="ko-KR" altLang="en-US" sz="20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5AE02D-070A-443B-BCC6-1F3072657E55}"/>
              </a:ext>
            </a:extLst>
          </p:cNvPr>
          <p:cNvSpPr txBox="1"/>
          <p:nvPr/>
        </p:nvSpPr>
        <p:spPr>
          <a:xfrm>
            <a:off x="813572" y="6189606"/>
            <a:ext cx="155867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/>
              <a:t>Item</a:t>
            </a:r>
            <a:r>
              <a:rPr lang="ko-KR" altLang="en-US" sz="1700" dirty="0"/>
              <a:t> 배치 순서</a:t>
            </a:r>
            <a:endParaRPr lang="en-US" altLang="ko-KR" sz="1700" dirty="0"/>
          </a:p>
          <a:p>
            <a:r>
              <a:rPr lang="en-US" altLang="ko-KR" sz="2000" b="1" dirty="0"/>
              <a:t>order: +-n;</a:t>
            </a:r>
            <a:endParaRPr lang="ko-KR" altLang="en-US" sz="20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09878C-97D1-4202-9F56-6E7E479D7153}"/>
              </a:ext>
            </a:extLst>
          </p:cNvPr>
          <p:cNvSpPr txBox="1"/>
          <p:nvPr/>
        </p:nvSpPr>
        <p:spPr>
          <a:xfrm>
            <a:off x="796319" y="7201159"/>
            <a:ext cx="3361597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/>
              <a:t>화면 크기에 따른 </a:t>
            </a:r>
            <a:r>
              <a:rPr lang="en-US" altLang="ko-KR" sz="1700" dirty="0"/>
              <a:t>item</a:t>
            </a:r>
            <a:r>
              <a:rPr lang="ko-KR" altLang="en-US" sz="1700" dirty="0"/>
              <a:t>크기 변화</a:t>
            </a:r>
            <a:endParaRPr lang="en-US" altLang="ko-KR" sz="1700" dirty="0"/>
          </a:p>
          <a:p>
            <a:r>
              <a:rPr lang="en-US" altLang="ko-KR" sz="2000" b="1" dirty="0"/>
              <a:t>flex-grow: +n; / flex-shrink: -n; </a:t>
            </a:r>
            <a:endParaRPr lang="ko-KR" altLang="en-US" sz="2000" b="1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02ECA28-D274-4B2F-902C-042888B8A37E}"/>
              </a:ext>
            </a:extLst>
          </p:cNvPr>
          <p:cNvSpPr txBox="1"/>
          <p:nvPr/>
        </p:nvSpPr>
        <p:spPr>
          <a:xfrm>
            <a:off x="4804253" y="7180554"/>
            <a:ext cx="2252136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/>
              <a:t>Item </a:t>
            </a:r>
            <a:r>
              <a:rPr lang="ko-KR" altLang="en-US" sz="1700" dirty="0"/>
              <a:t>기본 너비 값</a:t>
            </a:r>
            <a:endParaRPr lang="en-US" altLang="ko-KR" sz="1700" dirty="0"/>
          </a:p>
          <a:p>
            <a:r>
              <a:rPr lang="en-US" altLang="ko-KR" sz="2000" b="1" dirty="0"/>
              <a:t>Flex-basis: auto; </a:t>
            </a:r>
            <a:endParaRPr lang="ko-KR" altLang="en-US" sz="20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30C2C9E-7457-4591-B4BA-D6EAE98D98AE}"/>
              </a:ext>
            </a:extLst>
          </p:cNvPr>
          <p:cNvSpPr txBox="1"/>
          <p:nvPr/>
        </p:nvSpPr>
        <p:spPr>
          <a:xfrm>
            <a:off x="8402029" y="7201159"/>
            <a:ext cx="3418798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700" dirty="0"/>
              <a:t>셋 합함</a:t>
            </a:r>
            <a:r>
              <a:rPr lang="en-US" altLang="ko-KR" sz="1700" dirty="0"/>
              <a:t>(</a:t>
            </a:r>
            <a:r>
              <a:rPr lang="ko-KR" altLang="en-US" sz="1700" dirty="0"/>
              <a:t>따로 쓰기 추천</a:t>
            </a:r>
            <a:r>
              <a:rPr lang="en-US" altLang="ko-KR" sz="1700" dirty="0"/>
              <a:t>)</a:t>
            </a:r>
          </a:p>
          <a:p>
            <a:r>
              <a:rPr lang="en-US" altLang="ko-KR" sz="2000" b="1" dirty="0"/>
              <a:t>Flex: none auto; </a:t>
            </a:r>
            <a:endParaRPr lang="ko-KR" altLang="en-US" sz="20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F157FF-1987-440E-97FB-01A976999200}"/>
              </a:ext>
            </a:extLst>
          </p:cNvPr>
          <p:cNvSpPr txBox="1"/>
          <p:nvPr/>
        </p:nvSpPr>
        <p:spPr>
          <a:xfrm>
            <a:off x="842529" y="8225770"/>
            <a:ext cx="3344345" cy="661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700" dirty="0"/>
              <a:t>Cross axis </a:t>
            </a:r>
            <a:r>
              <a:rPr lang="ko-KR" altLang="en-US" sz="1700" dirty="0"/>
              <a:t>기준 </a:t>
            </a:r>
            <a:r>
              <a:rPr lang="en-US" altLang="ko-KR" sz="1700" dirty="0"/>
              <a:t>Item </a:t>
            </a:r>
            <a:r>
              <a:rPr lang="ko-KR" altLang="en-US" sz="1700" dirty="0"/>
              <a:t>개별 정렬</a:t>
            </a:r>
            <a:endParaRPr lang="en-US" altLang="ko-KR" sz="1700" dirty="0"/>
          </a:p>
          <a:p>
            <a:r>
              <a:rPr lang="en-US" altLang="ko-KR" sz="2000" b="1" dirty="0"/>
              <a:t>Flex-basis: auto; </a:t>
            </a:r>
            <a:endParaRPr lang="ko-KR" altLang="en-US" sz="2000" b="1" dirty="0"/>
          </a:p>
        </p:txBody>
      </p:sp>
      <p:pic>
        <p:nvPicPr>
          <p:cNvPr id="22" name="그래픽 21" descr="오른쪽을 가리키는 검지  단색으로 채워진">
            <a:extLst>
              <a:ext uri="{FF2B5EF4-FFF2-40B4-BE49-F238E27FC236}">
                <a16:creationId xmlns:a16="http://schemas.microsoft.com/office/drawing/2014/main" id="{3F72882B-5E94-4AF5-9C7F-DC090784DA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69305" y="0"/>
            <a:ext cx="553998" cy="553998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E0EA68A5-FE87-4C06-BE33-D3DACAC92E1D}"/>
              </a:ext>
            </a:extLst>
          </p:cNvPr>
          <p:cNvSpPr txBox="1"/>
          <p:nvPr/>
        </p:nvSpPr>
        <p:spPr>
          <a:xfrm>
            <a:off x="31104" y="773182"/>
            <a:ext cx="6012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AF75EF"/>
                </a:solidFill>
              </a:rPr>
              <a:t> </a:t>
            </a:r>
            <a:r>
              <a:rPr lang="en-US" altLang="ko-KR" sz="4000" b="1" dirty="0">
                <a:solidFill>
                  <a:srgbClr val="AF75EF"/>
                </a:solidFill>
              </a:rPr>
              <a:t>1</a:t>
            </a:r>
            <a:endParaRPr lang="ko-KR" altLang="en-US" sz="4000" b="1" dirty="0">
              <a:solidFill>
                <a:srgbClr val="AF75EF"/>
              </a:solidFill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B046D8D-EA65-4B3F-8CB5-D9A2C32DAD5A}"/>
              </a:ext>
            </a:extLst>
          </p:cNvPr>
          <p:cNvSpPr txBox="1"/>
          <p:nvPr/>
        </p:nvSpPr>
        <p:spPr>
          <a:xfrm>
            <a:off x="13281" y="1866531"/>
            <a:ext cx="6012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AF75EF"/>
                </a:solidFill>
              </a:rPr>
              <a:t> </a:t>
            </a:r>
            <a:r>
              <a:rPr lang="en-US" altLang="ko-KR" sz="4000" b="1" dirty="0">
                <a:solidFill>
                  <a:srgbClr val="AF75EF"/>
                </a:solidFill>
              </a:rPr>
              <a:t>2</a:t>
            </a:r>
            <a:endParaRPr lang="ko-KR" altLang="en-US" sz="4000" b="1" dirty="0">
              <a:solidFill>
                <a:srgbClr val="AF75EF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ABE4F54-0017-4874-AF13-FAD7C69F9A7E}"/>
              </a:ext>
            </a:extLst>
          </p:cNvPr>
          <p:cNvSpPr txBox="1"/>
          <p:nvPr/>
        </p:nvSpPr>
        <p:spPr>
          <a:xfrm>
            <a:off x="2978" y="2857131"/>
            <a:ext cx="6012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AF75EF"/>
                </a:solidFill>
              </a:rPr>
              <a:t> </a:t>
            </a:r>
            <a:r>
              <a:rPr lang="en-US" altLang="ko-KR" sz="4000" b="1" dirty="0">
                <a:solidFill>
                  <a:srgbClr val="AF75EF"/>
                </a:solidFill>
              </a:rPr>
              <a:t>3</a:t>
            </a:r>
            <a:endParaRPr lang="ko-KR" altLang="en-US" sz="4000" b="1" dirty="0">
              <a:solidFill>
                <a:srgbClr val="AF75EF"/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98AAF17-AB33-45CA-996D-8E398B2AEEE0}"/>
              </a:ext>
            </a:extLst>
          </p:cNvPr>
          <p:cNvSpPr txBox="1"/>
          <p:nvPr/>
        </p:nvSpPr>
        <p:spPr>
          <a:xfrm>
            <a:off x="-25250" y="4050079"/>
            <a:ext cx="6012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AF75EF"/>
                </a:solidFill>
              </a:rPr>
              <a:t> </a:t>
            </a:r>
            <a:r>
              <a:rPr lang="en-US" altLang="ko-KR" sz="4000" b="1" dirty="0">
                <a:solidFill>
                  <a:srgbClr val="AF75EF"/>
                </a:solidFill>
              </a:rPr>
              <a:t>4</a:t>
            </a:r>
            <a:endParaRPr lang="ko-KR" altLang="en-US" sz="4000" b="1" dirty="0">
              <a:solidFill>
                <a:srgbClr val="AF75EF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1D155F-2033-4A69-9CAE-1E7C7D6CFF6C}"/>
              </a:ext>
            </a:extLst>
          </p:cNvPr>
          <p:cNvSpPr txBox="1"/>
          <p:nvPr/>
        </p:nvSpPr>
        <p:spPr>
          <a:xfrm>
            <a:off x="-18545" y="5083311"/>
            <a:ext cx="6012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AF75EF"/>
                </a:solidFill>
              </a:rPr>
              <a:t> </a:t>
            </a:r>
            <a:r>
              <a:rPr lang="en-US" altLang="ko-KR" sz="4000" b="1" dirty="0">
                <a:solidFill>
                  <a:srgbClr val="AF75EF"/>
                </a:solidFill>
              </a:rPr>
              <a:t>5</a:t>
            </a:r>
            <a:endParaRPr lang="ko-KR" altLang="en-US" sz="4000" b="1" dirty="0">
              <a:solidFill>
                <a:srgbClr val="AF75EF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748D707-3C3C-41FF-A9FE-4CD4AEBB692D}"/>
              </a:ext>
            </a:extLst>
          </p:cNvPr>
          <p:cNvSpPr txBox="1"/>
          <p:nvPr/>
        </p:nvSpPr>
        <p:spPr>
          <a:xfrm>
            <a:off x="-15128" y="6126223"/>
            <a:ext cx="6012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AF75EF"/>
                </a:solidFill>
              </a:rPr>
              <a:t> </a:t>
            </a:r>
            <a:r>
              <a:rPr lang="en-US" altLang="ko-KR" sz="4000" b="1" dirty="0">
                <a:solidFill>
                  <a:srgbClr val="AF75EF"/>
                </a:solidFill>
              </a:rPr>
              <a:t>6</a:t>
            </a:r>
            <a:endParaRPr lang="ko-KR" altLang="en-US" sz="4000" b="1" dirty="0">
              <a:solidFill>
                <a:srgbClr val="AF75EF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134E00A-9B24-4556-8825-C7FD4A1D0A42}"/>
              </a:ext>
            </a:extLst>
          </p:cNvPr>
          <p:cNvSpPr txBox="1"/>
          <p:nvPr/>
        </p:nvSpPr>
        <p:spPr>
          <a:xfrm>
            <a:off x="-18545" y="7160509"/>
            <a:ext cx="6012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AF75EF"/>
                </a:solidFill>
              </a:rPr>
              <a:t> </a:t>
            </a:r>
            <a:r>
              <a:rPr lang="en-US" altLang="ko-KR" sz="4000" b="1" dirty="0">
                <a:solidFill>
                  <a:srgbClr val="AF75EF"/>
                </a:solidFill>
              </a:rPr>
              <a:t>7</a:t>
            </a:r>
            <a:endParaRPr lang="ko-KR" altLang="en-US" sz="4000" b="1" dirty="0">
              <a:solidFill>
                <a:srgbClr val="AF75EF"/>
              </a:solidFill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0DF74A7-CF0B-4D4A-BE40-3BF2A2903CE7}"/>
              </a:ext>
            </a:extLst>
          </p:cNvPr>
          <p:cNvSpPr txBox="1"/>
          <p:nvPr/>
        </p:nvSpPr>
        <p:spPr>
          <a:xfrm>
            <a:off x="21907" y="8140438"/>
            <a:ext cx="6012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AF75EF"/>
                </a:solidFill>
              </a:rPr>
              <a:t> </a:t>
            </a:r>
            <a:r>
              <a:rPr lang="en-US" altLang="ko-KR" sz="4000" b="1" dirty="0">
                <a:solidFill>
                  <a:srgbClr val="AF75EF"/>
                </a:solidFill>
              </a:rPr>
              <a:t>8</a:t>
            </a:r>
            <a:endParaRPr lang="ko-KR" altLang="en-US" sz="4000" b="1" dirty="0">
              <a:solidFill>
                <a:srgbClr val="AF75EF"/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FFD196C-3AB8-4238-9A7A-D2AE16927164}"/>
              </a:ext>
            </a:extLst>
          </p:cNvPr>
          <p:cNvSpPr txBox="1"/>
          <p:nvPr/>
        </p:nvSpPr>
        <p:spPr>
          <a:xfrm>
            <a:off x="4207513" y="5018217"/>
            <a:ext cx="6012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rgbClr val="AF75EF"/>
                </a:solidFill>
              </a:rPr>
              <a:t> </a:t>
            </a:r>
            <a:r>
              <a:rPr lang="en-US" altLang="ko-KR" sz="2000" b="1" dirty="0">
                <a:solidFill>
                  <a:srgbClr val="AF75EF"/>
                </a:solidFill>
              </a:rPr>
              <a:t>or</a:t>
            </a:r>
            <a:endParaRPr lang="ko-KR" altLang="en-US" sz="2000" b="1" dirty="0">
              <a:solidFill>
                <a:srgbClr val="AF75EF"/>
              </a:solidFill>
            </a:endParaRPr>
          </a:p>
        </p:txBody>
      </p: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6A94C724-CE92-467E-961D-818FA1C30601}"/>
              </a:ext>
            </a:extLst>
          </p:cNvPr>
          <p:cNvCxnSpPr>
            <a:stCxn id="23" idx="3"/>
            <a:endCxn id="25" idx="1"/>
          </p:cNvCxnSpPr>
          <p:nvPr/>
        </p:nvCxnSpPr>
        <p:spPr>
          <a:xfrm>
            <a:off x="3881549" y="2278635"/>
            <a:ext cx="858797" cy="485726"/>
          </a:xfrm>
          <a:prstGeom prst="bentConnector3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892647C8-B035-48B1-A236-4E5F8A7631CF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 flipV="1">
            <a:off x="3881549" y="2764361"/>
            <a:ext cx="858797" cy="512123"/>
          </a:xfrm>
          <a:prstGeom prst="bentConnector3">
            <a:avLst/>
          </a:prstGeom>
          <a:ln w="38100">
            <a:solidFill>
              <a:schemeClr val="accent5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화살표 연결선 64">
            <a:extLst>
              <a:ext uri="{FF2B5EF4-FFF2-40B4-BE49-F238E27FC236}">
                <a16:creationId xmlns:a16="http://schemas.microsoft.com/office/drawing/2014/main" id="{BBA78844-1BE4-44FC-9B78-96313AF4E53D}"/>
              </a:ext>
            </a:extLst>
          </p:cNvPr>
          <p:cNvCxnSpPr>
            <a:cxnSpLocks/>
            <a:endCxn id="35" idx="1"/>
          </p:cNvCxnSpPr>
          <p:nvPr/>
        </p:nvCxnSpPr>
        <p:spPr>
          <a:xfrm>
            <a:off x="6840731" y="7520810"/>
            <a:ext cx="1447410" cy="0"/>
          </a:xfrm>
          <a:prstGeom prst="straightConnector1">
            <a:avLst/>
          </a:prstGeom>
          <a:ln w="53975">
            <a:solidFill>
              <a:schemeClr val="accent4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679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E816CA40-796D-42FF-9FB2-9E9C2B081D39}"/>
              </a:ext>
            </a:extLst>
          </p:cNvPr>
          <p:cNvSpPr txBox="1"/>
          <p:nvPr/>
        </p:nvSpPr>
        <p:spPr>
          <a:xfrm>
            <a:off x="111498" y="35076"/>
            <a:ext cx="787861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/>
              <a:t>강의 </a:t>
            </a:r>
            <a:r>
              <a:rPr lang="en-US" altLang="ko-KR" sz="3000" dirty="0"/>
              <a:t>1</a:t>
            </a:r>
            <a:r>
              <a:rPr lang="ko-KR" altLang="en-US" sz="3000" dirty="0"/>
              <a:t>번 보고 </a:t>
            </a:r>
            <a:r>
              <a:rPr lang="ko-KR" altLang="en-US" sz="3000" dirty="0" err="1"/>
              <a:t>몇주</a:t>
            </a:r>
            <a:r>
              <a:rPr lang="ko-KR" altLang="en-US" sz="3000" dirty="0"/>
              <a:t> 뒤 </a:t>
            </a:r>
            <a:r>
              <a:rPr lang="ko-KR" altLang="en-US" sz="3000" dirty="0" err="1"/>
              <a:t>안보고</a:t>
            </a:r>
            <a:r>
              <a:rPr lang="ko-KR" altLang="en-US" sz="3000" dirty="0"/>
              <a:t> 내가 </a:t>
            </a:r>
            <a:r>
              <a:rPr lang="ko-KR" altLang="en-US" sz="3000" dirty="0" err="1"/>
              <a:t>해본거</a:t>
            </a:r>
            <a:endParaRPr lang="ko-KR" altLang="en-US" sz="30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0545003-720B-440A-9B14-9883721D6D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144" y="806948"/>
            <a:ext cx="5868347" cy="481146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525673-A4D5-4753-88E3-6188BCEAC367}"/>
              </a:ext>
            </a:extLst>
          </p:cNvPr>
          <p:cNvSpPr txBox="1"/>
          <p:nvPr/>
        </p:nvSpPr>
        <p:spPr>
          <a:xfrm>
            <a:off x="0" y="5707689"/>
            <a:ext cx="7878616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500" dirty="0"/>
              <a:t>느낀 점</a:t>
            </a:r>
            <a:r>
              <a:rPr lang="en-US" altLang="ko-KR" sz="1500" dirty="0"/>
              <a:t>: </a:t>
            </a:r>
            <a:r>
              <a:rPr lang="ko-KR" altLang="en-US" sz="1500" dirty="0"/>
              <a:t>역시 실전이 더 어렵다</a:t>
            </a:r>
            <a:r>
              <a:rPr lang="en-US" altLang="ko-KR" sz="1500" dirty="0"/>
              <a:t>. </a:t>
            </a:r>
            <a:r>
              <a:rPr lang="ko-KR" altLang="en-US" sz="1500" dirty="0"/>
              <a:t>그래도 실력 </a:t>
            </a:r>
            <a:r>
              <a:rPr lang="ko-KR" altLang="en-US" sz="1500" dirty="0" err="1"/>
              <a:t>오르긴</a:t>
            </a:r>
            <a:r>
              <a:rPr lang="ko-KR" altLang="en-US" sz="1500" dirty="0"/>
              <a:t> 함</a:t>
            </a:r>
            <a:r>
              <a:rPr lang="en-US" altLang="ko-KR" sz="1500" dirty="0"/>
              <a:t>. </a:t>
            </a:r>
            <a:r>
              <a:rPr lang="ko-KR" altLang="en-US" sz="1500" dirty="0" err="1"/>
              <a:t>플박</a:t>
            </a:r>
            <a:r>
              <a:rPr lang="ko-KR" altLang="en-US" sz="1500" dirty="0"/>
              <a:t> 사용에 더 거리낌 없다</a:t>
            </a:r>
            <a:r>
              <a:rPr lang="en-US" altLang="ko-KR" sz="1500" dirty="0"/>
              <a:t>.</a:t>
            </a:r>
          </a:p>
          <a:p>
            <a:r>
              <a:rPr lang="ko-KR" altLang="en-US" sz="1500" dirty="0"/>
              <a:t>전에는 </a:t>
            </a:r>
            <a:r>
              <a:rPr lang="ko-KR" altLang="en-US" sz="1500" dirty="0" err="1"/>
              <a:t>큰거큰거</a:t>
            </a:r>
            <a:r>
              <a:rPr lang="ko-KR" altLang="en-US" sz="1500" dirty="0"/>
              <a:t> 그리는 </a:t>
            </a:r>
            <a:r>
              <a:rPr lang="ko-KR" altLang="en-US" sz="1500" dirty="0" err="1"/>
              <a:t>것마저도</a:t>
            </a:r>
            <a:r>
              <a:rPr lang="ko-KR" altLang="en-US" sz="1500" dirty="0"/>
              <a:t> 힘들었다</a:t>
            </a:r>
            <a:r>
              <a:rPr lang="en-US" altLang="ko-KR" sz="1500" dirty="0"/>
              <a:t>. </a:t>
            </a:r>
            <a:r>
              <a:rPr lang="ko-KR" altLang="en-US" sz="1500" dirty="0"/>
              <a:t>쉬운 강의는 </a:t>
            </a:r>
            <a:r>
              <a:rPr lang="ko-KR" altLang="en-US" sz="1500" dirty="0" err="1"/>
              <a:t>외워버리믄서</a:t>
            </a:r>
            <a:r>
              <a:rPr lang="ko-KR" altLang="en-US" sz="1500" dirty="0"/>
              <a:t> 하고 </a:t>
            </a:r>
            <a:r>
              <a:rPr lang="ko-KR" altLang="en-US" sz="1500" dirty="0" err="1"/>
              <a:t>그다음에</a:t>
            </a:r>
            <a:endParaRPr lang="en-US" altLang="ko-KR" sz="1500" dirty="0"/>
          </a:p>
          <a:p>
            <a:r>
              <a:rPr lang="ko-KR" altLang="en-US" sz="1500" dirty="0"/>
              <a:t>활용 잘해도 좋다고 생각한다</a:t>
            </a:r>
            <a:r>
              <a:rPr lang="en-US" altLang="ko-KR" sz="1500" dirty="0"/>
              <a:t>! </a:t>
            </a:r>
            <a:r>
              <a:rPr lang="ko-KR" altLang="en-US" sz="1500" dirty="0"/>
              <a:t>너무 맨땅 </a:t>
            </a:r>
            <a:r>
              <a:rPr lang="ko-KR" altLang="en-US" sz="1500" dirty="0" err="1"/>
              <a:t>헤딩하믄</a:t>
            </a:r>
            <a:r>
              <a:rPr lang="ko-KR" altLang="en-US" sz="1500" dirty="0"/>
              <a:t> 자괴</a:t>
            </a:r>
            <a:r>
              <a:rPr lang="en-US" altLang="ko-KR" sz="1500" dirty="0"/>
              <a:t>,</a:t>
            </a:r>
            <a:r>
              <a:rPr lang="ko-KR" altLang="en-US" sz="1500" dirty="0"/>
              <a:t>짜증 늘고 체계 </a:t>
            </a:r>
            <a:r>
              <a:rPr lang="ko-KR" altLang="en-US" sz="1500" dirty="0" err="1"/>
              <a:t>안선다</a:t>
            </a:r>
            <a:r>
              <a:rPr lang="en-US" altLang="ko-KR" sz="1500" dirty="0"/>
              <a:t>.</a:t>
            </a:r>
          </a:p>
          <a:p>
            <a:endParaRPr lang="en-US" altLang="ko-KR" sz="1500" dirty="0"/>
          </a:p>
          <a:p>
            <a:r>
              <a:rPr lang="ko-KR" altLang="en-US" sz="1500" dirty="0"/>
              <a:t>안되는 거</a:t>
            </a:r>
            <a:r>
              <a:rPr lang="en-US" altLang="ko-KR" sz="1500" dirty="0"/>
              <a:t>: </a:t>
            </a:r>
          </a:p>
          <a:p>
            <a:r>
              <a:rPr lang="ko-KR" altLang="en-US" sz="1500" dirty="0"/>
              <a:t>나눌 때 큰 글</a:t>
            </a:r>
            <a:r>
              <a:rPr lang="en-US" altLang="ko-KR" sz="1500" dirty="0"/>
              <a:t>/ </a:t>
            </a:r>
            <a:r>
              <a:rPr lang="ko-KR" altLang="en-US" sz="1500" dirty="0"/>
              <a:t>작은 글 </a:t>
            </a:r>
            <a:r>
              <a:rPr lang="ko-KR" altLang="en-US" sz="1500" dirty="0" err="1"/>
              <a:t>어케</a:t>
            </a:r>
            <a:r>
              <a:rPr lang="ko-KR" altLang="en-US" sz="1500" dirty="0"/>
              <a:t> 나눌지</a:t>
            </a:r>
            <a:r>
              <a:rPr lang="en-US" altLang="ko-KR" sz="1500" dirty="0"/>
              <a:t>? -&gt; span</a:t>
            </a:r>
            <a:r>
              <a:rPr lang="ko-KR" altLang="en-US" sz="1500" dirty="0"/>
              <a:t>으로 나눈다</a:t>
            </a:r>
            <a:r>
              <a:rPr lang="en-US" altLang="ko-KR" sz="1500" dirty="0"/>
              <a:t>. </a:t>
            </a:r>
            <a:r>
              <a:rPr lang="ko-KR" altLang="en-US" sz="1500" dirty="0" err="1"/>
              <a:t>나눌요소</a:t>
            </a:r>
            <a:r>
              <a:rPr lang="ko-KR" altLang="en-US" sz="1500" dirty="0"/>
              <a:t> 없는 경우에 </a:t>
            </a:r>
            <a:r>
              <a:rPr lang="en-US" altLang="ko-KR" sz="1500" dirty="0"/>
              <a:t>div</a:t>
            </a:r>
            <a:r>
              <a:rPr lang="ko-KR" altLang="en-US" sz="1500" dirty="0" err="1"/>
              <a:t>안써</a:t>
            </a:r>
            <a:endParaRPr lang="en-US" altLang="ko-KR" sz="1500" dirty="0"/>
          </a:p>
          <a:p>
            <a:r>
              <a:rPr lang="ko-KR" altLang="en-US" sz="1500" strike="sngStrike" dirty="0"/>
              <a:t>영상 올리기</a:t>
            </a:r>
            <a:r>
              <a:rPr lang="en-US" altLang="ko-KR" sz="1500" dirty="0"/>
              <a:t>, -&gt; </a:t>
            </a:r>
            <a:r>
              <a:rPr lang="ko-KR" altLang="en-US" sz="1500" dirty="0"/>
              <a:t>코드는 맞고 영상이 이상함</a:t>
            </a:r>
            <a:endParaRPr lang="en-US" altLang="ko-KR" sz="1500" dirty="0"/>
          </a:p>
          <a:p>
            <a:r>
              <a:rPr lang="ko-KR" altLang="en-US" sz="1500" dirty="0"/>
              <a:t>아이콘과 밑의 숫자 정렬 맞추기</a:t>
            </a:r>
            <a:r>
              <a:rPr lang="en-US" altLang="ko-KR" sz="1500" dirty="0"/>
              <a:t>, </a:t>
            </a:r>
          </a:p>
          <a:p>
            <a:r>
              <a:rPr lang="ko-KR" altLang="en-US" sz="1500" dirty="0"/>
              <a:t>선 긋기</a:t>
            </a:r>
            <a:r>
              <a:rPr lang="en-US" altLang="ko-KR" sz="1500" dirty="0"/>
              <a:t>(</a:t>
            </a:r>
            <a:r>
              <a:rPr lang="ko-KR" altLang="en-US" sz="1500" dirty="0"/>
              <a:t>걍 </a:t>
            </a:r>
            <a:r>
              <a:rPr lang="ko-KR" altLang="en-US" sz="1500" dirty="0" err="1"/>
              <a:t>보더라인</a:t>
            </a:r>
            <a:r>
              <a:rPr lang="ko-KR" altLang="en-US" sz="1500" dirty="0"/>
              <a:t> 나오게 </a:t>
            </a:r>
            <a:r>
              <a:rPr lang="ko-KR" altLang="en-US" sz="1500" dirty="0" err="1"/>
              <a:t>하믄</a:t>
            </a:r>
            <a:r>
              <a:rPr lang="ko-KR" altLang="en-US" sz="1500" dirty="0"/>
              <a:t> 되나</a:t>
            </a:r>
            <a:r>
              <a:rPr lang="en-US" altLang="ko-KR" sz="1500" dirty="0"/>
              <a:t>? </a:t>
            </a:r>
            <a:r>
              <a:rPr lang="ko-KR" altLang="en-US" sz="1500" dirty="0"/>
              <a:t>많이 </a:t>
            </a:r>
            <a:r>
              <a:rPr lang="ko-KR" altLang="en-US" sz="1500" dirty="0" err="1"/>
              <a:t>안해서</a:t>
            </a:r>
            <a:r>
              <a:rPr lang="ko-KR" altLang="en-US" sz="1500" dirty="0"/>
              <a:t> </a:t>
            </a:r>
            <a:r>
              <a:rPr lang="en-US" altLang="ko-KR" sz="1500" dirty="0"/>
              <a:t>..), </a:t>
            </a:r>
          </a:p>
          <a:p>
            <a:r>
              <a:rPr lang="ko-KR" altLang="en-US" sz="1500" dirty="0" err="1"/>
              <a:t>썸넬과</a:t>
            </a:r>
            <a:r>
              <a:rPr lang="ko-KR" altLang="en-US" sz="1500" dirty="0"/>
              <a:t> </a:t>
            </a:r>
            <a:r>
              <a:rPr lang="ko-KR" altLang="en-US" sz="1500" dirty="0" err="1"/>
              <a:t>섭스크라입</a:t>
            </a:r>
            <a:r>
              <a:rPr lang="ko-KR" altLang="en-US" sz="1500" dirty="0"/>
              <a:t> 줄 맞추기</a:t>
            </a:r>
            <a:r>
              <a:rPr lang="en-US" altLang="ko-KR" sz="1500" dirty="0"/>
              <a:t>, </a:t>
            </a:r>
          </a:p>
          <a:p>
            <a:r>
              <a:rPr lang="ko-KR" altLang="en-US" sz="1500" dirty="0"/>
              <a:t>사진들 크기 맞추기</a:t>
            </a:r>
            <a:r>
              <a:rPr lang="en-US" altLang="ko-KR" sz="1500" dirty="0"/>
              <a:t>,</a:t>
            </a:r>
          </a:p>
          <a:p>
            <a:r>
              <a:rPr lang="en-US" altLang="ko-KR" sz="1500" dirty="0"/>
              <a:t> </a:t>
            </a:r>
            <a:r>
              <a:rPr lang="ko-KR" altLang="en-US" sz="1500" dirty="0"/>
              <a:t>사진</a:t>
            </a:r>
            <a:r>
              <a:rPr lang="en-US" altLang="ko-KR" sz="1500" dirty="0"/>
              <a:t>,</a:t>
            </a:r>
            <a:r>
              <a:rPr lang="ko-KR" altLang="en-US" sz="1500" dirty="0"/>
              <a:t>제목</a:t>
            </a:r>
            <a:r>
              <a:rPr lang="en-US" altLang="ko-KR" sz="1500" dirty="0"/>
              <a:t>,</a:t>
            </a:r>
            <a:r>
              <a:rPr lang="ko-KR" altLang="en-US" sz="1500" dirty="0" err="1"/>
              <a:t>일립시스</a:t>
            </a:r>
            <a:r>
              <a:rPr lang="ko-KR" altLang="en-US" sz="1500" dirty="0"/>
              <a:t> 줄 맞추기</a:t>
            </a:r>
            <a:r>
              <a:rPr lang="en-US" altLang="ko-KR" sz="1500" dirty="0"/>
              <a:t>, </a:t>
            </a:r>
          </a:p>
          <a:p>
            <a:r>
              <a:rPr lang="ko-KR" altLang="en-US" sz="1500" dirty="0"/>
              <a:t>반응형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ABEECCB-9FCD-4683-9151-316B108A4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09" y="770372"/>
            <a:ext cx="5130545" cy="443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0447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4A50979D-628A-4AE8-BEF4-C732C73DA4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0917"/>
            <a:ext cx="12192000" cy="6562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086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2AB6648B-8F85-4CB8-A6BD-78C765A6D4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0042"/>
            <a:ext cx="12192000" cy="6003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393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1635</TotalTime>
  <Words>740</Words>
  <Application>Microsoft Office PowerPoint</Application>
  <PresentationFormat>사용자 지정</PresentationFormat>
  <Paragraphs>132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Apple SD Gothic Neo</vt:lpstr>
      <vt:lpstr>Arial</vt:lpstr>
      <vt:lpstr>Calibri</vt:lpstr>
      <vt:lpstr>Calibri Light</vt:lpstr>
      <vt:lpstr>Lora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login 80million</dc:creator>
  <cp:lastModifiedBy>login 80million</cp:lastModifiedBy>
  <cp:revision>64</cp:revision>
  <dcterms:created xsi:type="dcterms:W3CDTF">2022-12-16T10:08:22Z</dcterms:created>
  <dcterms:modified xsi:type="dcterms:W3CDTF">2022-12-21T13:30:00Z</dcterms:modified>
</cp:coreProperties>
</file>

<file path=docProps/thumbnail.jpeg>
</file>